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6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7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8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9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10.xml" ContentType="application/vnd.openxmlformats-officedocument.theme+xml"/>
  <Override PartName="/ppt/slideLayouts/slideLayout68.xml" ContentType="application/vnd.openxmlformats-officedocument.presentationml.slideLayout+xml"/>
  <Override PartName="/ppt/theme/theme11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2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8" r:id="rId1"/>
    <p:sldMasterId id="2147483692" r:id="rId2"/>
    <p:sldMasterId id="2147483742" r:id="rId3"/>
    <p:sldMasterId id="2147483747" r:id="rId4"/>
    <p:sldMasterId id="2147483752" r:id="rId5"/>
    <p:sldMasterId id="2147483757" r:id="rId6"/>
    <p:sldMasterId id="2147483762" r:id="rId7"/>
    <p:sldMasterId id="2147484003" r:id="rId8"/>
    <p:sldMasterId id="2147484018" r:id="rId9"/>
    <p:sldMasterId id="2147486020" r:id="rId10"/>
    <p:sldMasterId id="2147486035" r:id="rId11"/>
    <p:sldMasterId id="2147486037" r:id="rId12"/>
    <p:sldMasterId id="2147493500" r:id="rId13"/>
  </p:sldMasterIdLst>
  <p:notesMasterIdLst>
    <p:notesMasterId r:id="rId39"/>
  </p:notesMasterIdLst>
  <p:handoutMasterIdLst>
    <p:handoutMasterId r:id="rId40"/>
  </p:handoutMasterIdLst>
  <p:sldIdLst>
    <p:sldId id="1416" r:id="rId14"/>
    <p:sldId id="1788" r:id="rId15"/>
    <p:sldId id="1816" r:id="rId16"/>
    <p:sldId id="1793" r:id="rId17"/>
    <p:sldId id="1786" r:id="rId18"/>
    <p:sldId id="1794" r:id="rId19"/>
    <p:sldId id="1818" r:id="rId20"/>
    <p:sldId id="1791" r:id="rId21"/>
    <p:sldId id="1789" r:id="rId22"/>
    <p:sldId id="1790" r:id="rId23"/>
    <p:sldId id="1795" r:id="rId24"/>
    <p:sldId id="1820" r:id="rId25"/>
    <p:sldId id="1821" r:id="rId26"/>
    <p:sldId id="1785" r:id="rId27"/>
    <p:sldId id="1797" r:id="rId28"/>
    <p:sldId id="1798" r:id="rId29"/>
    <p:sldId id="1799" r:id="rId30"/>
    <p:sldId id="1800" r:id="rId31"/>
    <p:sldId id="1801" r:id="rId32"/>
    <p:sldId id="1802" r:id="rId33"/>
    <p:sldId id="1804" r:id="rId34"/>
    <p:sldId id="1813" r:id="rId35"/>
    <p:sldId id="1814" r:id="rId36"/>
    <p:sldId id="1819" r:id="rId37"/>
    <p:sldId id="1815" r:id="rId38"/>
  </p:sldIdLst>
  <p:sldSz cx="9144000" cy="6858000" type="screen4x3"/>
  <p:notesSz cx="6807200" cy="99393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b="1" kern="1200">
        <a:solidFill>
          <a:srgbClr val="0033CC"/>
        </a:solidFill>
        <a:latin typeface="Arial" pitchFamily="34" charset="0"/>
        <a:ea typeface="ヒラギノ角ゴ Pro W3"/>
        <a:cs typeface="ヒラギノ角ゴ Pro W3"/>
      </a:defRPr>
    </a:lvl1pPr>
    <a:lvl2pPr marL="457200" algn="l" rtl="0" fontAlgn="base">
      <a:spcBef>
        <a:spcPct val="0"/>
      </a:spcBef>
      <a:spcAft>
        <a:spcPct val="0"/>
      </a:spcAft>
      <a:defRPr sz="2800" b="1" kern="1200">
        <a:solidFill>
          <a:srgbClr val="0033CC"/>
        </a:solidFill>
        <a:latin typeface="Arial" pitchFamily="34" charset="0"/>
        <a:ea typeface="ヒラギノ角ゴ Pro W3"/>
        <a:cs typeface="ヒラギノ角ゴ Pro W3"/>
      </a:defRPr>
    </a:lvl2pPr>
    <a:lvl3pPr marL="914400" algn="l" rtl="0" fontAlgn="base">
      <a:spcBef>
        <a:spcPct val="0"/>
      </a:spcBef>
      <a:spcAft>
        <a:spcPct val="0"/>
      </a:spcAft>
      <a:defRPr sz="2800" b="1" kern="1200">
        <a:solidFill>
          <a:srgbClr val="0033CC"/>
        </a:solidFill>
        <a:latin typeface="Arial" pitchFamily="34" charset="0"/>
        <a:ea typeface="ヒラギノ角ゴ Pro W3"/>
        <a:cs typeface="ヒラギノ角ゴ Pro W3"/>
      </a:defRPr>
    </a:lvl3pPr>
    <a:lvl4pPr marL="1371600" algn="l" rtl="0" fontAlgn="base">
      <a:spcBef>
        <a:spcPct val="0"/>
      </a:spcBef>
      <a:spcAft>
        <a:spcPct val="0"/>
      </a:spcAft>
      <a:defRPr sz="2800" b="1" kern="1200">
        <a:solidFill>
          <a:srgbClr val="0033CC"/>
        </a:solidFill>
        <a:latin typeface="Arial" pitchFamily="34" charset="0"/>
        <a:ea typeface="ヒラギノ角ゴ Pro W3"/>
        <a:cs typeface="ヒラギノ角ゴ Pro W3"/>
      </a:defRPr>
    </a:lvl4pPr>
    <a:lvl5pPr marL="1828800" algn="l" rtl="0" fontAlgn="base">
      <a:spcBef>
        <a:spcPct val="0"/>
      </a:spcBef>
      <a:spcAft>
        <a:spcPct val="0"/>
      </a:spcAft>
      <a:defRPr sz="2800" b="1" kern="1200">
        <a:solidFill>
          <a:srgbClr val="0033CC"/>
        </a:solidFill>
        <a:latin typeface="Arial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sz="2800" b="1" kern="1200">
        <a:solidFill>
          <a:srgbClr val="0033CC"/>
        </a:solidFill>
        <a:latin typeface="Arial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sz="2800" b="1" kern="1200">
        <a:solidFill>
          <a:srgbClr val="0033CC"/>
        </a:solidFill>
        <a:latin typeface="Arial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sz="2800" b="1" kern="1200">
        <a:solidFill>
          <a:srgbClr val="0033CC"/>
        </a:solidFill>
        <a:latin typeface="Arial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sz="2800" b="1" kern="1200">
        <a:solidFill>
          <a:srgbClr val="0033CC"/>
        </a:solidFill>
        <a:latin typeface="Arial" pitchFamily="34" charset="0"/>
        <a:ea typeface="ヒラギノ角ゴ Pro W3"/>
        <a:cs typeface="ヒラギノ角ゴ Pro W3"/>
      </a:defRPr>
    </a:lvl9pPr>
  </p:defaultTextStyle>
  <p:extLst/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radley Cox" initials="BC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0066"/>
    <a:srgbClr val="675E47"/>
    <a:srgbClr val="996633"/>
    <a:srgbClr val="97D3D9"/>
    <a:srgbClr val="B1E6A8"/>
    <a:srgbClr val="CD6A33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31" autoAdjust="0"/>
    <p:restoredTop sz="91331" autoAdjust="0"/>
  </p:normalViewPr>
  <p:slideViewPr>
    <p:cSldViewPr>
      <p:cViewPr varScale="1">
        <p:scale>
          <a:sx n="108" d="100"/>
          <a:sy n="108" d="100"/>
        </p:scale>
        <p:origin x="-179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1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2964" y="-114"/>
      </p:cViewPr>
      <p:guideLst>
        <p:guide orient="horz" pos="3129"/>
        <p:guide pos="214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8939" cy="497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23" tIns="46411" rIns="92823" bIns="46411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8262" y="0"/>
            <a:ext cx="2948938" cy="497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23" tIns="46411" rIns="92823" bIns="46411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55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41814"/>
            <a:ext cx="2948939" cy="497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23" tIns="46411" rIns="92823" bIns="46411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55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8262" y="9441814"/>
            <a:ext cx="2948938" cy="497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23" tIns="46411" rIns="92823" bIns="46411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BADE5E11-0E9E-414B-BBB6-BCA2887B1561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81239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8939" cy="497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23" tIns="46411" rIns="92823" bIns="46411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7523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58262" y="0"/>
            <a:ext cx="2948938" cy="497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23" tIns="46411" rIns="92823" bIns="46411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91492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72050" cy="3729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5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7733" y="4720908"/>
            <a:ext cx="4991735" cy="447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23" tIns="46411" rIns="92823" bIns="464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7526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41814"/>
            <a:ext cx="2948939" cy="497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23" tIns="46411" rIns="92823" bIns="46411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7527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8262" y="9441814"/>
            <a:ext cx="2948938" cy="497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23" tIns="46411" rIns="92823" bIns="46411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8BC8BC68-6FA2-43A1-9356-F1968CDCF6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6179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Green intervals on</a:t>
            </a:r>
            <a:r>
              <a:rPr lang="en-US" baseline="0" dirty="0" smtClean="0"/>
              <a:t> image are mafic sequences awarded a numerical value of 6.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C8BC68-6FA2-43A1-9356-F1968CDCF650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709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C8BC68-6FA2-43A1-9356-F1968CDCF650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844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sure about this slide…. Or a Resources</a:t>
            </a:r>
            <a:r>
              <a:rPr lang="en-US" baseline="0" dirty="0" smtClean="0"/>
              <a:t> / Challenges slide at the end.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C8BC68-6FA2-43A1-9356-F1968CDCF650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306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.emf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em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emf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e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e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em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emf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emf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emf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emf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emf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emf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emf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emf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emf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emf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emf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emf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emf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emf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C78EC-89E1-4B11-9D1A-B13503D514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27389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STRAITS BAN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E7BA8-5E12-4873-B09B-71F26CD454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49314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Text Placeholder 28"/>
          <p:cNvSpPr>
            <a:spLocks noGrp="1"/>
          </p:cNvSpPr>
          <p:nvPr>
            <p:ph type="body" sz="quarter" idx="13"/>
          </p:nvPr>
        </p:nvSpPr>
        <p:spPr>
          <a:xfrm>
            <a:off x="0" y="6127750"/>
            <a:ext cx="9144000" cy="730250"/>
          </a:xfrm>
          <a:solidFill>
            <a:schemeClr val="tx2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anchor="ctr"/>
          <a:lstStyle>
            <a:lvl1pPr algn="ctr">
              <a:buNone/>
              <a:defRPr b="1" cap="all" baseline="0">
                <a:solidFill>
                  <a:srgbClr val="FFFFFF"/>
                </a:solidFill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153988" y="201613"/>
            <a:ext cx="3420485" cy="487362"/>
          </a:xfrm>
          <a:prstGeom prst="homePlate">
            <a:avLst>
              <a:gd name="adj" fmla="val 67057"/>
            </a:avLst>
          </a:prstGeom>
          <a:solidFill>
            <a:schemeClr val="tx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82550" indent="0" algn="l">
              <a:buNone/>
              <a:defRPr sz="1800" b="1" cap="all" baseline="0">
                <a:solidFill>
                  <a:srgbClr val="FFFFFF"/>
                </a:solidFill>
              </a:defRPr>
            </a:lvl1pPr>
            <a:lvl2pPr>
              <a:buNone/>
              <a:defRPr>
                <a:solidFill>
                  <a:srgbClr val="FFFFFF"/>
                </a:solidFill>
              </a:defRPr>
            </a:lvl2pPr>
            <a:lvl3pPr>
              <a:buNone/>
              <a:defRPr>
                <a:solidFill>
                  <a:srgbClr val="FFFFFF"/>
                </a:solidFill>
              </a:defRPr>
            </a:lvl3pPr>
            <a:lvl4pPr>
              <a:buNone/>
              <a:defRPr>
                <a:solidFill>
                  <a:srgbClr val="FFFFFF"/>
                </a:solidFill>
              </a:defRPr>
            </a:lvl4pPr>
            <a:lvl5pPr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935260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156996"/>
            <a:ext cx="8642350" cy="515172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3"/>
          </p:nvPr>
        </p:nvSpPr>
        <p:spPr>
          <a:xfrm>
            <a:off x="0" y="6127750"/>
            <a:ext cx="9144000" cy="730250"/>
          </a:xfrm>
          <a:solidFill>
            <a:schemeClr val="tx2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anchor="ctr"/>
          <a:lstStyle>
            <a:lvl1pPr algn="ctr">
              <a:buNone/>
              <a:defRPr b="1" cap="all" baseline="0">
                <a:solidFill>
                  <a:srgbClr val="FFFFFF"/>
                </a:solidFill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2" name="Title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3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153988" y="201613"/>
            <a:ext cx="3420485" cy="487362"/>
          </a:xfrm>
          <a:prstGeom prst="homePlate">
            <a:avLst>
              <a:gd name="adj" fmla="val 67057"/>
            </a:avLst>
          </a:prstGeom>
          <a:solidFill>
            <a:schemeClr val="tx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82550" indent="0" algn="l">
              <a:buNone/>
              <a:defRPr sz="1800" b="1" cap="all" baseline="0">
                <a:solidFill>
                  <a:srgbClr val="FFFFFF"/>
                </a:solidFill>
              </a:defRPr>
            </a:lvl1pPr>
            <a:lvl2pPr>
              <a:buNone/>
              <a:defRPr>
                <a:solidFill>
                  <a:srgbClr val="FFFFFF"/>
                </a:solidFill>
              </a:defRPr>
            </a:lvl2pPr>
            <a:lvl3pPr>
              <a:buNone/>
              <a:defRPr>
                <a:solidFill>
                  <a:srgbClr val="FFFFFF"/>
                </a:solidFill>
              </a:defRPr>
            </a:lvl3pPr>
            <a:lvl4pPr>
              <a:buNone/>
              <a:defRPr>
                <a:solidFill>
                  <a:srgbClr val="FFFFFF"/>
                </a:solidFill>
              </a:defRPr>
            </a:lvl4pPr>
            <a:lvl5pPr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471526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156996"/>
            <a:ext cx="8642350" cy="515172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3"/>
          </p:nvPr>
        </p:nvSpPr>
        <p:spPr>
          <a:xfrm>
            <a:off x="0" y="6127750"/>
            <a:ext cx="9144000" cy="730250"/>
          </a:xfrm>
          <a:solidFill>
            <a:schemeClr val="tx2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anchor="ctr"/>
          <a:lstStyle>
            <a:lvl1pPr algn="ctr">
              <a:buNone/>
              <a:defRPr b="1" cap="all" baseline="0">
                <a:solidFill>
                  <a:srgbClr val="FFFFFF"/>
                </a:solidFill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2" name="Title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3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153988" y="201613"/>
            <a:ext cx="3420485" cy="487362"/>
          </a:xfrm>
          <a:prstGeom prst="homePlate">
            <a:avLst>
              <a:gd name="adj" fmla="val 67057"/>
            </a:avLst>
          </a:prstGeom>
          <a:solidFill>
            <a:schemeClr val="tx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82550" indent="0" algn="l">
              <a:buNone/>
              <a:defRPr sz="1800" b="1" cap="all" baseline="0">
                <a:solidFill>
                  <a:srgbClr val="FFFFFF"/>
                </a:solidFill>
              </a:defRPr>
            </a:lvl1pPr>
            <a:lvl2pPr>
              <a:buNone/>
              <a:defRPr>
                <a:solidFill>
                  <a:srgbClr val="FFFFFF"/>
                </a:solidFill>
              </a:defRPr>
            </a:lvl2pPr>
            <a:lvl3pPr>
              <a:buNone/>
              <a:defRPr>
                <a:solidFill>
                  <a:srgbClr val="FFFFFF"/>
                </a:solidFill>
              </a:defRPr>
            </a:lvl3pPr>
            <a:lvl4pPr>
              <a:buNone/>
              <a:defRPr>
                <a:solidFill>
                  <a:srgbClr val="FFFFFF"/>
                </a:solidFill>
              </a:defRPr>
            </a:lvl4pPr>
            <a:lvl5pPr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44007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156996"/>
            <a:ext cx="8642350" cy="515172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3"/>
          </p:nvPr>
        </p:nvSpPr>
        <p:spPr>
          <a:xfrm>
            <a:off x="0" y="6127750"/>
            <a:ext cx="9144000" cy="730250"/>
          </a:xfrm>
          <a:solidFill>
            <a:schemeClr val="tx2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anchor="ctr"/>
          <a:lstStyle>
            <a:lvl1pPr algn="ctr">
              <a:buNone/>
              <a:defRPr b="1" cap="all" baseline="0">
                <a:solidFill>
                  <a:srgbClr val="FFFFFF"/>
                </a:solidFill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2" name="Title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3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153988" y="201613"/>
            <a:ext cx="3420485" cy="487362"/>
          </a:xfrm>
          <a:prstGeom prst="homePlate">
            <a:avLst>
              <a:gd name="adj" fmla="val 67057"/>
            </a:avLst>
          </a:prstGeom>
          <a:solidFill>
            <a:schemeClr val="tx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82550" indent="0" algn="l">
              <a:buNone/>
              <a:defRPr sz="1800" b="1" cap="all" baseline="0">
                <a:solidFill>
                  <a:srgbClr val="FFFFFF"/>
                </a:solidFill>
              </a:defRPr>
            </a:lvl1pPr>
            <a:lvl2pPr>
              <a:buNone/>
              <a:defRPr>
                <a:solidFill>
                  <a:srgbClr val="FFFFFF"/>
                </a:solidFill>
              </a:defRPr>
            </a:lvl2pPr>
            <a:lvl3pPr>
              <a:buNone/>
              <a:defRPr>
                <a:solidFill>
                  <a:srgbClr val="FFFFFF"/>
                </a:solidFill>
              </a:defRPr>
            </a:lvl3pPr>
            <a:lvl4pPr>
              <a:buNone/>
              <a:defRPr>
                <a:solidFill>
                  <a:srgbClr val="FFFFFF"/>
                </a:solidFill>
              </a:defRPr>
            </a:lvl4pPr>
            <a:lvl5pPr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370143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156996"/>
            <a:ext cx="8642350" cy="515172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3"/>
          </p:nvPr>
        </p:nvSpPr>
        <p:spPr>
          <a:xfrm>
            <a:off x="0" y="6127750"/>
            <a:ext cx="9144000" cy="730250"/>
          </a:xfrm>
          <a:solidFill>
            <a:schemeClr val="tx2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anchor="ctr"/>
          <a:lstStyle>
            <a:lvl1pPr algn="ctr">
              <a:buNone/>
              <a:defRPr b="1" cap="all" baseline="0">
                <a:solidFill>
                  <a:srgbClr val="FFFFFF"/>
                </a:solidFill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2" name="Title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3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153988" y="201613"/>
            <a:ext cx="3420485" cy="487362"/>
          </a:xfrm>
          <a:prstGeom prst="homePlate">
            <a:avLst>
              <a:gd name="adj" fmla="val 67057"/>
            </a:avLst>
          </a:prstGeom>
          <a:solidFill>
            <a:schemeClr val="tx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82550" indent="0" algn="l">
              <a:buNone/>
              <a:defRPr sz="1800" b="1" cap="all" baseline="0">
                <a:solidFill>
                  <a:srgbClr val="FFFFFF"/>
                </a:solidFill>
              </a:defRPr>
            </a:lvl1pPr>
            <a:lvl2pPr>
              <a:buNone/>
              <a:defRPr>
                <a:solidFill>
                  <a:srgbClr val="FFFFFF"/>
                </a:solidFill>
              </a:defRPr>
            </a:lvl2pPr>
            <a:lvl3pPr>
              <a:buNone/>
              <a:defRPr>
                <a:solidFill>
                  <a:srgbClr val="FFFFFF"/>
                </a:solidFill>
              </a:defRPr>
            </a:lvl3pPr>
            <a:lvl4pPr>
              <a:buNone/>
              <a:defRPr>
                <a:solidFill>
                  <a:srgbClr val="FFFFFF"/>
                </a:solidFill>
              </a:defRPr>
            </a:lvl4pPr>
            <a:lvl5pPr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829928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156996"/>
            <a:ext cx="8642350" cy="515172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3"/>
          </p:nvPr>
        </p:nvSpPr>
        <p:spPr>
          <a:xfrm>
            <a:off x="0" y="6127750"/>
            <a:ext cx="9144000" cy="730250"/>
          </a:xfrm>
          <a:solidFill>
            <a:schemeClr val="tx2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anchor="ctr"/>
          <a:lstStyle>
            <a:lvl1pPr algn="ctr">
              <a:buNone/>
              <a:defRPr b="1" cap="all" baseline="0">
                <a:solidFill>
                  <a:srgbClr val="FFFFFF"/>
                </a:solidFill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2" name="Title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3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153988" y="201613"/>
            <a:ext cx="3420485" cy="487362"/>
          </a:xfrm>
          <a:prstGeom prst="homePlate">
            <a:avLst>
              <a:gd name="adj" fmla="val 67057"/>
            </a:avLst>
          </a:prstGeom>
          <a:solidFill>
            <a:schemeClr val="tx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82550" indent="0" algn="l">
              <a:buNone/>
              <a:defRPr sz="1800" b="1" cap="all" baseline="0">
                <a:solidFill>
                  <a:srgbClr val="FFFFFF"/>
                </a:solidFill>
              </a:defRPr>
            </a:lvl1pPr>
            <a:lvl2pPr>
              <a:buNone/>
              <a:defRPr>
                <a:solidFill>
                  <a:srgbClr val="FFFFFF"/>
                </a:solidFill>
              </a:defRPr>
            </a:lvl2pPr>
            <a:lvl3pPr>
              <a:buNone/>
              <a:defRPr>
                <a:solidFill>
                  <a:srgbClr val="FFFFFF"/>
                </a:solidFill>
              </a:defRPr>
            </a:lvl3pPr>
            <a:lvl4pPr>
              <a:buNone/>
              <a:defRPr>
                <a:solidFill>
                  <a:srgbClr val="FFFFFF"/>
                </a:solidFill>
              </a:defRPr>
            </a:lvl4pPr>
            <a:lvl5pPr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31011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156996"/>
            <a:ext cx="8642350" cy="515172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3"/>
          </p:nvPr>
        </p:nvSpPr>
        <p:spPr>
          <a:xfrm>
            <a:off x="0" y="6127750"/>
            <a:ext cx="9144000" cy="730250"/>
          </a:xfrm>
          <a:solidFill>
            <a:schemeClr val="tx2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anchor="ctr"/>
          <a:lstStyle>
            <a:lvl1pPr algn="ctr">
              <a:buNone/>
              <a:defRPr b="1" cap="all" baseline="0">
                <a:solidFill>
                  <a:srgbClr val="FFFFFF"/>
                </a:solidFill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2" name="Title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3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153988" y="201613"/>
            <a:ext cx="3420485" cy="487362"/>
          </a:xfrm>
          <a:prstGeom prst="homePlate">
            <a:avLst>
              <a:gd name="adj" fmla="val 67057"/>
            </a:avLst>
          </a:prstGeom>
          <a:solidFill>
            <a:schemeClr val="tx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82550" indent="0" algn="l">
              <a:buNone/>
              <a:defRPr sz="1800" b="1" cap="all" baseline="0">
                <a:solidFill>
                  <a:srgbClr val="FFFFFF"/>
                </a:solidFill>
              </a:defRPr>
            </a:lvl1pPr>
            <a:lvl2pPr>
              <a:buNone/>
              <a:defRPr>
                <a:solidFill>
                  <a:srgbClr val="FFFFFF"/>
                </a:solidFill>
              </a:defRPr>
            </a:lvl2pPr>
            <a:lvl3pPr>
              <a:buNone/>
              <a:defRPr>
                <a:solidFill>
                  <a:srgbClr val="FFFFFF"/>
                </a:solidFill>
              </a:defRPr>
            </a:lvl3pPr>
            <a:lvl4pPr>
              <a:buNone/>
              <a:defRPr>
                <a:solidFill>
                  <a:srgbClr val="FFFFFF"/>
                </a:solidFill>
              </a:defRPr>
            </a:lvl4pPr>
            <a:lvl5pPr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26951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156996"/>
            <a:ext cx="8642350" cy="515172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3"/>
          </p:nvPr>
        </p:nvSpPr>
        <p:spPr>
          <a:xfrm>
            <a:off x="0" y="6127750"/>
            <a:ext cx="9144000" cy="730250"/>
          </a:xfrm>
          <a:solidFill>
            <a:schemeClr val="tx2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anchor="ctr"/>
          <a:lstStyle>
            <a:lvl1pPr algn="ctr">
              <a:buNone/>
              <a:defRPr b="1" cap="all" baseline="0">
                <a:solidFill>
                  <a:srgbClr val="FFFFFF"/>
                </a:solidFill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2" name="Title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3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153988" y="201613"/>
            <a:ext cx="3420485" cy="487362"/>
          </a:xfrm>
          <a:prstGeom prst="homePlate">
            <a:avLst>
              <a:gd name="adj" fmla="val 67057"/>
            </a:avLst>
          </a:prstGeom>
          <a:solidFill>
            <a:schemeClr val="tx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82550" indent="0" algn="l">
              <a:buNone/>
              <a:defRPr sz="1800" b="1" cap="all" baseline="0">
                <a:solidFill>
                  <a:srgbClr val="FFFFFF"/>
                </a:solidFill>
              </a:defRPr>
            </a:lvl1pPr>
            <a:lvl2pPr>
              <a:buNone/>
              <a:defRPr>
                <a:solidFill>
                  <a:srgbClr val="FFFFFF"/>
                </a:solidFill>
              </a:defRPr>
            </a:lvl2pPr>
            <a:lvl3pPr>
              <a:buNone/>
              <a:defRPr>
                <a:solidFill>
                  <a:srgbClr val="FFFFFF"/>
                </a:solidFill>
              </a:defRPr>
            </a:lvl3pPr>
            <a:lvl4pPr>
              <a:buNone/>
              <a:defRPr>
                <a:solidFill>
                  <a:srgbClr val="FFFFFF"/>
                </a:solidFill>
              </a:defRPr>
            </a:lvl4pPr>
            <a:lvl5pPr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256186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156996"/>
            <a:ext cx="8642350" cy="515172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3"/>
          </p:nvPr>
        </p:nvSpPr>
        <p:spPr>
          <a:xfrm>
            <a:off x="0" y="6127750"/>
            <a:ext cx="9144000" cy="730250"/>
          </a:xfrm>
          <a:solidFill>
            <a:schemeClr val="tx2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anchor="ctr"/>
          <a:lstStyle>
            <a:lvl1pPr algn="ctr">
              <a:buNone/>
              <a:defRPr b="1" cap="all" baseline="0">
                <a:solidFill>
                  <a:srgbClr val="FFFFFF"/>
                </a:solidFill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2" name="Title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3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153988" y="201613"/>
            <a:ext cx="3420485" cy="487362"/>
          </a:xfrm>
          <a:prstGeom prst="homePlate">
            <a:avLst>
              <a:gd name="adj" fmla="val 67057"/>
            </a:avLst>
          </a:prstGeom>
          <a:solidFill>
            <a:schemeClr val="tx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82550" indent="0" algn="l">
              <a:buNone/>
              <a:defRPr sz="1800" b="1" cap="all" baseline="0">
                <a:solidFill>
                  <a:srgbClr val="FFFFFF"/>
                </a:solidFill>
              </a:defRPr>
            </a:lvl1pPr>
            <a:lvl2pPr>
              <a:buNone/>
              <a:defRPr>
                <a:solidFill>
                  <a:srgbClr val="FFFFFF"/>
                </a:solidFill>
              </a:defRPr>
            </a:lvl2pPr>
            <a:lvl3pPr>
              <a:buNone/>
              <a:defRPr>
                <a:solidFill>
                  <a:srgbClr val="FFFFFF"/>
                </a:solidFill>
              </a:defRPr>
            </a:lvl3pPr>
            <a:lvl4pPr>
              <a:buNone/>
              <a:defRPr>
                <a:solidFill>
                  <a:srgbClr val="FFFFFF"/>
                </a:solidFill>
              </a:defRPr>
            </a:lvl4pPr>
            <a:lvl5pPr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209395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156996"/>
            <a:ext cx="8642350" cy="515172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3"/>
          </p:nvPr>
        </p:nvSpPr>
        <p:spPr>
          <a:xfrm>
            <a:off x="0" y="6127750"/>
            <a:ext cx="9144000" cy="730250"/>
          </a:xfrm>
          <a:solidFill>
            <a:schemeClr val="tx2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anchor="ctr"/>
          <a:lstStyle>
            <a:lvl1pPr algn="ctr">
              <a:buNone/>
              <a:defRPr b="1" cap="all" baseline="0">
                <a:solidFill>
                  <a:srgbClr val="FFFFFF"/>
                </a:solidFill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2" name="Title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3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153988" y="201613"/>
            <a:ext cx="3420485" cy="487362"/>
          </a:xfrm>
          <a:prstGeom prst="homePlate">
            <a:avLst>
              <a:gd name="adj" fmla="val 67057"/>
            </a:avLst>
          </a:prstGeom>
          <a:solidFill>
            <a:schemeClr val="tx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82550" indent="0" algn="l">
              <a:buNone/>
              <a:defRPr sz="1800" b="1" cap="all" baseline="0">
                <a:solidFill>
                  <a:srgbClr val="FFFFFF"/>
                </a:solidFill>
              </a:defRPr>
            </a:lvl1pPr>
            <a:lvl2pPr>
              <a:buNone/>
              <a:defRPr>
                <a:solidFill>
                  <a:srgbClr val="FFFFFF"/>
                </a:solidFill>
              </a:defRPr>
            </a:lvl2pPr>
            <a:lvl3pPr>
              <a:buNone/>
              <a:defRPr>
                <a:solidFill>
                  <a:srgbClr val="FFFFFF"/>
                </a:solidFill>
              </a:defRPr>
            </a:lvl3pPr>
            <a:lvl4pPr>
              <a:buNone/>
              <a:defRPr>
                <a:solidFill>
                  <a:srgbClr val="FFFFFF"/>
                </a:solidFill>
              </a:defRPr>
            </a:lvl4pPr>
            <a:lvl5pPr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3202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9E7FB-E0F3-4216-9AFF-698CCE5D183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71229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156996"/>
            <a:ext cx="8642350" cy="515172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3"/>
          </p:nvPr>
        </p:nvSpPr>
        <p:spPr>
          <a:xfrm>
            <a:off x="0" y="6127750"/>
            <a:ext cx="9144000" cy="730250"/>
          </a:xfrm>
          <a:solidFill>
            <a:schemeClr val="tx2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anchor="ctr"/>
          <a:lstStyle>
            <a:lvl1pPr algn="ctr">
              <a:buNone/>
              <a:defRPr b="1" cap="all" baseline="0">
                <a:solidFill>
                  <a:srgbClr val="FFFFFF"/>
                </a:solidFill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2" name="Title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3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153988" y="201613"/>
            <a:ext cx="3420485" cy="487362"/>
          </a:xfrm>
          <a:prstGeom prst="homePlate">
            <a:avLst>
              <a:gd name="adj" fmla="val 67057"/>
            </a:avLst>
          </a:prstGeom>
          <a:solidFill>
            <a:schemeClr val="tx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82550" indent="0" algn="l">
              <a:buNone/>
              <a:defRPr sz="1800" b="1" cap="all" baseline="0">
                <a:solidFill>
                  <a:srgbClr val="FFFFFF"/>
                </a:solidFill>
              </a:defRPr>
            </a:lvl1pPr>
            <a:lvl2pPr>
              <a:buNone/>
              <a:defRPr>
                <a:solidFill>
                  <a:srgbClr val="FFFFFF"/>
                </a:solidFill>
              </a:defRPr>
            </a:lvl2pPr>
            <a:lvl3pPr>
              <a:buNone/>
              <a:defRPr>
                <a:solidFill>
                  <a:srgbClr val="FFFFFF"/>
                </a:solidFill>
              </a:defRPr>
            </a:lvl3pPr>
            <a:lvl4pPr>
              <a:buNone/>
              <a:defRPr>
                <a:solidFill>
                  <a:srgbClr val="FFFFFF"/>
                </a:solidFill>
              </a:defRPr>
            </a:lvl4pPr>
            <a:lvl5pPr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192122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156996"/>
            <a:ext cx="8642350" cy="515172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3"/>
          </p:nvPr>
        </p:nvSpPr>
        <p:spPr>
          <a:xfrm>
            <a:off x="0" y="6127750"/>
            <a:ext cx="9144000" cy="730250"/>
          </a:xfrm>
          <a:solidFill>
            <a:schemeClr val="tx2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anchor="ctr"/>
          <a:lstStyle>
            <a:lvl1pPr algn="ctr">
              <a:buNone/>
              <a:defRPr b="1" cap="all" baseline="0">
                <a:solidFill>
                  <a:srgbClr val="FFFFFF"/>
                </a:solidFill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2" name="Title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3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153988" y="201613"/>
            <a:ext cx="3420485" cy="487362"/>
          </a:xfrm>
          <a:prstGeom prst="homePlate">
            <a:avLst>
              <a:gd name="adj" fmla="val 67057"/>
            </a:avLst>
          </a:prstGeom>
          <a:solidFill>
            <a:schemeClr val="tx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82550" indent="0" algn="l">
              <a:buNone/>
              <a:defRPr sz="1800" b="1" cap="all" baseline="0">
                <a:solidFill>
                  <a:srgbClr val="FFFFFF"/>
                </a:solidFill>
              </a:defRPr>
            </a:lvl1pPr>
            <a:lvl2pPr>
              <a:buNone/>
              <a:defRPr>
                <a:solidFill>
                  <a:srgbClr val="FFFFFF"/>
                </a:solidFill>
              </a:defRPr>
            </a:lvl2pPr>
            <a:lvl3pPr>
              <a:buNone/>
              <a:defRPr>
                <a:solidFill>
                  <a:srgbClr val="FFFFFF"/>
                </a:solidFill>
              </a:defRPr>
            </a:lvl3pPr>
            <a:lvl4pPr>
              <a:buNone/>
              <a:defRPr>
                <a:solidFill>
                  <a:srgbClr val="FFFFFF"/>
                </a:solidFill>
              </a:defRPr>
            </a:lvl4pPr>
            <a:lvl5pPr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603514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6C41B-4184-4BCF-9AE1-6D2FFBD181F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372879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30163"/>
            <a:ext cx="7131050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250825" y="1328738"/>
            <a:ext cx="8642350" cy="4362450"/>
          </a:xfrm>
        </p:spPr>
        <p:txBody>
          <a:bodyPr rtlCol="0">
            <a:normAutofit/>
          </a:bodyPr>
          <a:lstStyle/>
          <a:p>
            <a:pPr lvl="0"/>
            <a:endParaRPr lang="en-AU" noProof="0" dirty="0" smtClean="0"/>
          </a:p>
        </p:txBody>
      </p:sp>
    </p:spTree>
    <p:extLst>
      <p:ext uri="{BB962C8B-B14F-4D97-AF65-F5344CB8AC3E}">
        <p14:creationId xmlns:p14="http://schemas.microsoft.com/office/powerpoint/2010/main" val="39286755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B6A58-6872-44B4-8EA8-5EFC8E16A8F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9225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1913"/>
            <a:ext cx="8026400" cy="533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2276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STRAITS BAN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E2588-BF4C-46FF-A75C-FB14FE496F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27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4A354-5D51-43C9-829F-1BB150DD3A2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496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4380C-BB5B-4D22-8D50-2BB214FEB99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80156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STRAITS BAN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C3C17-C1E8-42CE-8E14-E283F73B53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4629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7C4BB-E6AB-486C-A8DA-46BB7171CFE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0606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35067-635D-47C9-BE2A-9B72C7044D7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6892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666928-27E6-418D-ACED-0A6167AACA4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99619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1913"/>
            <a:ext cx="8026400" cy="533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55615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STRAITS BAN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B3E41-CF45-45F1-B447-FB7A509908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627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5C5F3-A3F3-4824-8DFB-BFEF3E372E7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57171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AB15C-1C4F-44A5-B787-6F59F1A4BB4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68052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1913"/>
            <a:ext cx="8026400" cy="533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01024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STRAITS BAN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1A1E6-D30D-466C-9524-03DFACB829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0702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STRAITS BANN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6F59968-8F75-4011-A98E-10F8A8C657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3806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5" name="Picture 13" descr="ppt_6062820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4"/>
          <p:cNvSpPr>
            <a:spLocks noChangeArrowheads="1"/>
          </p:cNvSpPr>
          <p:nvPr userDrawn="1"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7" name="Picture 18" descr="Straits Final vert'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6"/>
          <p:cNvSpPr txBox="1">
            <a:spLocks noChangeArrowheads="1"/>
          </p:cNvSpPr>
          <p:nvPr userDrawn="1"/>
        </p:nvSpPr>
        <p:spPr bwMode="auto">
          <a:xfrm rot="5400000">
            <a:off x="6979444" y="1473994"/>
            <a:ext cx="35671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4400" b="0" i="0" dirty="0" smtClean="0">
                <a:solidFill>
                  <a:srgbClr val="4F6C22"/>
                </a:solidFill>
                <a:cs typeface="+mn-cs"/>
              </a:rPr>
              <a:t>DIVERSITY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6CC31D7-63FA-45E2-8180-AF79CEBAE9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8140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5" name="Picture 13" descr="ppt_6062820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4"/>
          <p:cNvSpPr>
            <a:spLocks noChangeArrowheads="1"/>
          </p:cNvSpPr>
          <p:nvPr userDrawn="1"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7" name="Picture 18" descr="Straits Final vert'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6"/>
          <p:cNvSpPr txBox="1">
            <a:spLocks noChangeArrowheads="1"/>
          </p:cNvSpPr>
          <p:nvPr userDrawn="1"/>
        </p:nvSpPr>
        <p:spPr bwMode="auto">
          <a:xfrm rot="5400000">
            <a:off x="6979444" y="1616869"/>
            <a:ext cx="35671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4400" b="0" i="0" dirty="0" smtClean="0">
                <a:solidFill>
                  <a:srgbClr val="4F6C22"/>
                </a:solidFill>
                <a:cs typeface="+mn-cs"/>
              </a:rPr>
              <a:t>DIVERSITY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B2BDCCE-4CB5-4124-823E-BCABA91997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3130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 userDrawn="1"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6" name="Picture 13" descr="ppt_6062820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4"/>
          <p:cNvSpPr>
            <a:spLocks noChangeArrowheads="1"/>
          </p:cNvSpPr>
          <p:nvPr userDrawn="1"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8" name="Picture 18" descr="Straits Final vert'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7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6"/>
          <p:cNvSpPr txBox="1">
            <a:spLocks noChangeArrowheads="1"/>
          </p:cNvSpPr>
          <p:nvPr userDrawn="1"/>
        </p:nvSpPr>
        <p:spPr bwMode="auto">
          <a:xfrm rot="5400000">
            <a:off x="6979443" y="1545432"/>
            <a:ext cx="35671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4400" b="0" i="0" dirty="0" smtClean="0">
                <a:solidFill>
                  <a:srgbClr val="4F6C22"/>
                </a:solidFill>
                <a:cs typeface="+mn-cs"/>
              </a:rPr>
              <a:t>DIVERSITY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41D1B08-36FE-43FA-93EB-1C8E47740CB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336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296F6-C9FF-4E59-B4BA-E2D791423C3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93338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 userDrawn="1"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8" name="Picture 13" descr="ppt_6062820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4"/>
          <p:cNvSpPr>
            <a:spLocks noChangeArrowheads="1"/>
          </p:cNvSpPr>
          <p:nvPr userDrawn="1"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10" name="Picture 18" descr="Straits Final vert'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7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6"/>
          <p:cNvSpPr txBox="1">
            <a:spLocks noChangeArrowheads="1"/>
          </p:cNvSpPr>
          <p:nvPr userDrawn="1"/>
        </p:nvSpPr>
        <p:spPr bwMode="auto">
          <a:xfrm rot="5400000">
            <a:off x="6979444" y="1616869"/>
            <a:ext cx="35671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4400" b="0" i="0" dirty="0" smtClean="0">
                <a:solidFill>
                  <a:srgbClr val="4F6C22"/>
                </a:solidFill>
                <a:cs typeface="+mn-cs"/>
              </a:rPr>
              <a:t>DIVERSITY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1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D9D36B7-C947-42BB-84B0-DAC3EF41FF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8383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 userDrawn="1"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4" name="Picture 13" descr="ppt_6062820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4"/>
          <p:cNvSpPr>
            <a:spLocks noChangeArrowheads="1"/>
          </p:cNvSpPr>
          <p:nvPr userDrawn="1"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6" name="Picture 18" descr="Straits Final vert'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6"/>
          <p:cNvSpPr txBox="1">
            <a:spLocks noChangeArrowheads="1"/>
          </p:cNvSpPr>
          <p:nvPr userDrawn="1"/>
        </p:nvSpPr>
        <p:spPr bwMode="auto">
          <a:xfrm rot="5400000">
            <a:off x="6979444" y="1616869"/>
            <a:ext cx="35671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4400" b="0" i="0" dirty="0" smtClean="0">
                <a:solidFill>
                  <a:srgbClr val="4F6C22"/>
                </a:solidFill>
                <a:cs typeface="+mn-cs"/>
              </a:rPr>
              <a:t>DIVERSITY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BC706AB-398C-4A82-9B33-3FC26A6CBE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8400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 userDrawn="1"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3" name="Picture 13" descr="ppt_6062820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4"/>
          <p:cNvSpPr>
            <a:spLocks noChangeArrowheads="1"/>
          </p:cNvSpPr>
          <p:nvPr userDrawn="1"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5" name="Picture 18" descr="Straits Final vert'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7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6"/>
          <p:cNvSpPr txBox="1">
            <a:spLocks noChangeArrowheads="1"/>
          </p:cNvSpPr>
          <p:nvPr userDrawn="1"/>
        </p:nvSpPr>
        <p:spPr bwMode="auto">
          <a:xfrm rot="5400000">
            <a:off x="6979444" y="1616869"/>
            <a:ext cx="35671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4400" b="0" i="0" dirty="0" smtClean="0">
                <a:solidFill>
                  <a:srgbClr val="4F6C22"/>
                </a:solidFill>
                <a:cs typeface="+mn-cs"/>
              </a:rPr>
              <a:t>DIVERSITY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930640B-C842-4069-B490-A3CDCF0C25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5055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 userDrawn="1"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6" name="Picture 13" descr="ppt_6062820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4"/>
          <p:cNvSpPr>
            <a:spLocks noChangeArrowheads="1"/>
          </p:cNvSpPr>
          <p:nvPr userDrawn="1"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8" name="Picture 18" descr="Straits Final vert'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7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6"/>
          <p:cNvSpPr txBox="1">
            <a:spLocks noChangeArrowheads="1"/>
          </p:cNvSpPr>
          <p:nvPr userDrawn="1"/>
        </p:nvSpPr>
        <p:spPr bwMode="auto">
          <a:xfrm rot="5400000">
            <a:off x="6979443" y="1688307"/>
            <a:ext cx="35671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4400" b="0" i="0" dirty="0" smtClean="0">
                <a:solidFill>
                  <a:srgbClr val="4F6C22"/>
                </a:solidFill>
                <a:cs typeface="+mn-cs"/>
              </a:rPr>
              <a:t>DIVERSITY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907EC2A-9AD5-4B53-9875-E88C4A883B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1276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 userDrawn="1"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6" name="Picture 13" descr="ppt_6062820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4"/>
          <p:cNvSpPr>
            <a:spLocks noChangeArrowheads="1"/>
          </p:cNvSpPr>
          <p:nvPr userDrawn="1"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8" name="Picture 18" descr="Straits Final vert'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7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6"/>
          <p:cNvSpPr txBox="1">
            <a:spLocks noChangeArrowheads="1"/>
          </p:cNvSpPr>
          <p:nvPr userDrawn="1"/>
        </p:nvSpPr>
        <p:spPr bwMode="auto">
          <a:xfrm rot="5400000">
            <a:off x="6979444" y="1616869"/>
            <a:ext cx="35671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4400" b="0" i="0" dirty="0" smtClean="0">
                <a:solidFill>
                  <a:srgbClr val="4F6C22"/>
                </a:solidFill>
                <a:cs typeface="+mn-cs"/>
              </a:rPr>
              <a:t>DIVERSITY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5676DD9-7330-4EB1-A81B-6CA894A9F6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1748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5" name="Picture 13" descr="ppt_6062820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4"/>
          <p:cNvSpPr>
            <a:spLocks noChangeArrowheads="1"/>
          </p:cNvSpPr>
          <p:nvPr userDrawn="1"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7" name="Picture 18" descr="Straits Final vert'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6"/>
          <p:cNvSpPr txBox="1">
            <a:spLocks noChangeArrowheads="1"/>
          </p:cNvSpPr>
          <p:nvPr userDrawn="1"/>
        </p:nvSpPr>
        <p:spPr bwMode="auto">
          <a:xfrm rot="5400000">
            <a:off x="6979443" y="1688307"/>
            <a:ext cx="35671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4400" b="0" i="0" dirty="0" smtClean="0">
                <a:solidFill>
                  <a:srgbClr val="4F6C22"/>
                </a:solidFill>
                <a:cs typeface="+mn-cs"/>
              </a:rPr>
              <a:t>DIVERSITY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4286F1B-0C12-4E59-9F62-7B1D4BADF6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1083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5" name="Picture 13" descr="ppt_6062820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4"/>
          <p:cNvSpPr>
            <a:spLocks noChangeArrowheads="1"/>
          </p:cNvSpPr>
          <p:nvPr userDrawn="1"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7" name="Picture 18" descr="Straits Final vert'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6"/>
          <p:cNvSpPr txBox="1">
            <a:spLocks noChangeArrowheads="1"/>
          </p:cNvSpPr>
          <p:nvPr userDrawn="1"/>
        </p:nvSpPr>
        <p:spPr bwMode="auto">
          <a:xfrm rot="5400000">
            <a:off x="6979443" y="1688307"/>
            <a:ext cx="35671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4400" b="0" i="0" dirty="0" smtClean="0">
                <a:solidFill>
                  <a:srgbClr val="4F6C22"/>
                </a:solidFill>
                <a:cs typeface="+mn-cs"/>
              </a:rPr>
              <a:t>DIVERSITY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D466D10-5710-4661-8E27-871E349291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4995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 userDrawn="1"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6" name="Picture 13" descr="ppt_6062820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4"/>
          <p:cNvSpPr>
            <a:spLocks noChangeArrowheads="1"/>
          </p:cNvSpPr>
          <p:nvPr userDrawn="1"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8" name="Picture 18" descr="Straits Final vert'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7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6"/>
          <p:cNvSpPr txBox="1">
            <a:spLocks noChangeArrowheads="1"/>
          </p:cNvSpPr>
          <p:nvPr userDrawn="1"/>
        </p:nvSpPr>
        <p:spPr bwMode="auto">
          <a:xfrm rot="5400000">
            <a:off x="6979443" y="1688307"/>
            <a:ext cx="35671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4400" b="0" i="0" dirty="0" smtClean="0">
                <a:solidFill>
                  <a:srgbClr val="4F6C22"/>
                </a:solidFill>
                <a:cs typeface="+mn-cs"/>
              </a:rPr>
              <a:t>DIVERSITY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828800"/>
            <a:ext cx="42291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42291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5039385"/>
      </p:ext>
    </p:extLst>
  </p:cSld>
  <p:clrMapOvr>
    <a:masterClrMapping/>
  </p:clrMapOvr>
  <p:transition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 userDrawn="1"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4" name="Picture 13" descr="ppt_6062820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4"/>
          <p:cNvSpPr>
            <a:spLocks noChangeArrowheads="1"/>
          </p:cNvSpPr>
          <p:nvPr userDrawn="1"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6" name="Picture 18" descr="Straits Final vert'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6"/>
          <p:cNvSpPr txBox="1">
            <a:spLocks noChangeArrowheads="1"/>
          </p:cNvSpPr>
          <p:nvPr userDrawn="1"/>
        </p:nvSpPr>
        <p:spPr bwMode="auto">
          <a:xfrm rot="5400000">
            <a:off x="6979443" y="1688307"/>
            <a:ext cx="35671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4400" b="0" i="0" dirty="0" smtClean="0">
                <a:solidFill>
                  <a:srgbClr val="4F6C22"/>
                </a:solidFill>
                <a:cs typeface="+mn-cs"/>
              </a:rPr>
              <a:t>DIVERSITY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28600" y="274638"/>
            <a:ext cx="8610600" cy="3687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8712817"/>
      </p:ext>
    </p:extLst>
  </p:cSld>
  <p:clrMapOvr>
    <a:masterClrMapping/>
  </p:clrMapOvr>
  <p:transition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 userDrawn="1"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8" name="Picture 13" descr="ppt_6062820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4"/>
          <p:cNvSpPr>
            <a:spLocks noChangeArrowheads="1"/>
          </p:cNvSpPr>
          <p:nvPr userDrawn="1"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10" name="Picture 18" descr="Straits Final vert'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7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-36513" y="0"/>
            <a:ext cx="7451726" cy="7651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3213" y="1125538"/>
            <a:ext cx="4038600" cy="2263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4213" y="1125538"/>
            <a:ext cx="4038600" cy="2263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3213" y="3541713"/>
            <a:ext cx="4038600" cy="2263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4213" y="3541713"/>
            <a:ext cx="4038600" cy="2263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86406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2644D7-7E96-4673-B2DA-CF1F832C56C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00993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STRAITS BANN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7FFABB0-8228-4A57-9B74-26762FFB8E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3113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5" name="Picture 13" descr="ppt_6062820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4"/>
          <p:cNvSpPr>
            <a:spLocks noChangeArrowheads="1"/>
          </p:cNvSpPr>
          <p:nvPr userDrawn="1"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7" name="Picture 18" descr="Straits Final vert'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6"/>
          <p:cNvSpPr txBox="1">
            <a:spLocks noChangeArrowheads="1"/>
          </p:cNvSpPr>
          <p:nvPr userDrawn="1"/>
        </p:nvSpPr>
        <p:spPr bwMode="auto">
          <a:xfrm rot="5400000">
            <a:off x="6979444" y="1473994"/>
            <a:ext cx="35671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4400" b="0" i="0" dirty="0" smtClean="0">
                <a:solidFill>
                  <a:srgbClr val="4F6C22"/>
                </a:solidFill>
                <a:cs typeface="+mn-cs"/>
              </a:rPr>
              <a:t>DIVERSITY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3443E70-DA27-48F4-96E1-EE6961DBCB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003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5" name="Picture 13" descr="ppt_6062820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4"/>
          <p:cNvSpPr>
            <a:spLocks noChangeArrowheads="1"/>
          </p:cNvSpPr>
          <p:nvPr userDrawn="1"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7" name="Picture 18" descr="Straits Final vert'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6"/>
          <p:cNvSpPr txBox="1">
            <a:spLocks noChangeArrowheads="1"/>
          </p:cNvSpPr>
          <p:nvPr userDrawn="1"/>
        </p:nvSpPr>
        <p:spPr bwMode="auto">
          <a:xfrm rot="5400000">
            <a:off x="6979444" y="1616869"/>
            <a:ext cx="35671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4400" b="0" i="0" dirty="0" smtClean="0">
                <a:solidFill>
                  <a:srgbClr val="4F6C22"/>
                </a:solidFill>
                <a:cs typeface="+mn-cs"/>
              </a:rPr>
              <a:t>DIVERSITY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F3082EF-05A0-427B-A6D1-40E32FBB6A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15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 userDrawn="1"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6" name="Picture 13" descr="ppt_6062820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4"/>
          <p:cNvSpPr>
            <a:spLocks noChangeArrowheads="1"/>
          </p:cNvSpPr>
          <p:nvPr userDrawn="1"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8" name="Picture 18" descr="Straits Final vert'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7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6"/>
          <p:cNvSpPr txBox="1">
            <a:spLocks noChangeArrowheads="1"/>
          </p:cNvSpPr>
          <p:nvPr userDrawn="1"/>
        </p:nvSpPr>
        <p:spPr bwMode="auto">
          <a:xfrm rot="5400000">
            <a:off x="6979443" y="1545432"/>
            <a:ext cx="35671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4400" b="0" i="0" dirty="0" smtClean="0">
                <a:solidFill>
                  <a:srgbClr val="4F6C22"/>
                </a:solidFill>
                <a:cs typeface="+mn-cs"/>
              </a:rPr>
              <a:t>DIVERSITY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F1975B0-8254-4F6F-9CD2-4E17F73DD1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3334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 userDrawn="1"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8" name="Picture 13" descr="ppt_6062820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4"/>
          <p:cNvSpPr>
            <a:spLocks noChangeArrowheads="1"/>
          </p:cNvSpPr>
          <p:nvPr userDrawn="1"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10" name="Picture 18" descr="Straits Final vert'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7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6"/>
          <p:cNvSpPr txBox="1">
            <a:spLocks noChangeArrowheads="1"/>
          </p:cNvSpPr>
          <p:nvPr userDrawn="1"/>
        </p:nvSpPr>
        <p:spPr bwMode="auto">
          <a:xfrm rot="5400000">
            <a:off x="6979444" y="1616869"/>
            <a:ext cx="35671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4400" b="0" i="0" dirty="0" smtClean="0">
                <a:solidFill>
                  <a:srgbClr val="4F6C22"/>
                </a:solidFill>
                <a:cs typeface="+mn-cs"/>
              </a:rPr>
              <a:t>DIVERSITY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1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F9DA263-8999-404A-AF18-8CB0D2E35D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537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 userDrawn="1"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4" name="Picture 13" descr="ppt_6062820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4"/>
          <p:cNvSpPr>
            <a:spLocks noChangeArrowheads="1"/>
          </p:cNvSpPr>
          <p:nvPr userDrawn="1"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6" name="Picture 18" descr="Straits Final vert'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6"/>
          <p:cNvSpPr txBox="1">
            <a:spLocks noChangeArrowheads="1"/>
          </p:cNvSpPr>
          <p:nvPr userDrawn="1"/>
        </p:nvSpPr>
        <p:spPr bwMode="auto">
          <a:xfrm rot="5400000">
            <a:off x="6979444" y="1616869"/>
            <a:ext cx="35671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4400" b="0" i="0" dirty="0" smtClean="0">
                <a:solidFill>
                  <a:srgbClr val="4F6C22"/>
                </a:solidFill>
                <a:cs typeface="+mn-cs"/>
              </a:rPr>
              <a:t>DIVERSITY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4FC17CB-398D-485A-AC77-8D79938D44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3404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 userDrawn="1"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3" name="Picture 13" descr="ppt_6062820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4"/>
          <p:cNvSpPr>
            <a:spLocks noChangeArrowheads="1"/>
          </p:cNvSpPr>
          <p:nvPr userDrawn="1"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5" name="Picture 18" descr="Straits Final vert'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7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6"/>
          <p:cNvSpPr txBox="1">
            <a:spLocks noChangeArrowheads="1"/>
          </p:cNvSpPr>
          <p:nvPr userDrawn="1"/>
        </p:nvSpPr>
        <p:spPr bwMode="auto">
          <a:xfrm rot="5400000">
            <a:off x="6979444" y="1616869"/>
            <a:ext cx="35671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4400" b="0" i="0" dirty="0" smtClean="0">
                <a:solidFill>
                  <a:srgbClr val="4F6C22"/>
                </a:solidFill>
                <a:cs typeface="+mn-cs"/>
              </a:rPr>
              <a:t>DIVERSITY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E83BA4A-9329-4AF6-A321-E0D26931F3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3392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 userDrawn="1"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6" name="Picture 13" descr="ppt_6062820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4"/>
          <p:cNvSpPr>
            <a:spLocks noChangeArrowheads="1"/>
          </p:cNvSpPr>
          <p:nvPr userDrawn="1"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8" name="Picture 18" descr="Straits Final vert'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7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6"/>
          <p:cNvSpPr txBox="1">
            <a:spLocks noChangeArrowheads="1"/>
          </p:cNvSpPr>
          <p:nvPr userDrawn="1"/>
        </p:nvSpPr>
        <p:spPr bwMode="auto">
          <a:xfrm rot="5400000">
            <a:off x="6979443" y="1688307"/>
            <a:ext cx="35671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4400" b="0" i="0" dirty="0" smtClean="0">
                <a:solidFill>
                  <a:srgbClr val="4F6C22"/>
                </a:solidFill>
                <a:cs typeface="+mn-cs"/>
              </a:rPr>
              <a:t>DIVERSITY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E5AD35B-A1F4-4610-AE2C-1E2B7C9EA0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7603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 userDrawn="1"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6" name="Picture 13" descr="ppt_6062820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4"/>
          <p:cNvSpPr>
            <a:spLocks noChangeArrowheads="1"/>
          </p:cNvSpPr>
          <p:nvPr userDrawn="1"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8" name="Picture 18" descr="Straits Final vert'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7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6"/>
          <p:cNvSpPr txBox="1">
            <a:spLocks noChangeArrowheads="1"/>
          </p:cNvSpPr>
          <p:nvPr userDrawn="1"/>
        </p:nvSpPr>
        <p:spPr bwMode="auto">
          <a:xfrm rot="5400000">
            <a:off x="6979444" y="1616869"/>
            <a:ext cx="35671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4400" b="0" i="0" dirty="0" smtClean="0">
                <a:solidFill>
                  <a:srgbClr val="4F6C22"/>
                </a:solidFill>
                <a:cs typeface="+mn-cs"/>
              </a:rPr>
              <a:t>DIVERSITY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7C5B34C-4814-4CDD-A2B3-150789F480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2373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5" name="Picture 13" descr="ppt_6062820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4"/>
          <p:cNvSpPr>
            <a:spLocks noChangeArrowheads="1"/>
          </p:cNvSpPr>
          <p:nvPr userDrawn="1"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7" name="Picture 18" descr="Straits Final vert'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6"/>
          <p:cNvSpPr txBox="1">
            <a:spLocks noChangeArrowheads="1"/>
          </p:cNvSpPr>
          <p:nvPr userDrawn="1"/>
        </p:nvSpPr>
        <p:spPr bwMode="auto">
          <a:xfrm rot="5400000">
            <a:off x="6979443" y="1688307"/>
            <a:ext cx="35671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4400" b="0" i="0" dirty="0" smtClean="0">
                <a:solidFill>
                  <a:srgbClr val="4F6C22"/>
                </a:solidFill>
                <a:cs typeface="+mn-cs"/>
              </a:rPr>
              <a:t>DIVERSITY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D308BCA-D314-4C3D-9BD3-88972976F3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883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97BD8-0D08-4C10-B625-8E60A84C0A7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92940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5" name="Picture 13" descr="ppt_6062820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4"/>
          <p:cNvSpPr>
            <a:spLocks noChangeArrowheads="1"/>
          </p:cNvSpPr>
          <p:nvPr userDrawn="1"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7" name="Picture 18" descr="Straits Final vert'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6"/>
          <p:cNvSpPr txBox="1">
            <a:spLocks noChangeArrowheads="1"/>
          </p:cNvSpPr>
          <p:nvPr userDrawn="1"/>
        </p:nvSpPr>
        <p:spPr bwMode="auto">
          <a:xfrm rot="5400000">
            <a:off x="6979443" y="1688307"/>
            <a:ext cx="35671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4400" b="0" i="0" dirty="0" smtClean="0">
                <a:solidFill>
                  <a:srgbClr val="4F6C22"/>
                </a:solidFill>
                <a:cs typeface="+mn-cs"/>
              </a:rPr>
              <a:t>DIVERSITY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479F734-48BB-4F08-A891-B8417591C7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0334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 userDrawn="1"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6" name="Picture 13" descr="ppt_6062820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4"/>
          <p:cNvSpPr>
            <a:spLocks noChangeArrowheads="1"/>
          </p:cNvSpPr>
          <p:nvPr userDrawn="1"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8" name="Picture 18" descr="Straits Final vert'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7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6"/>
          <p:cNvSpPr txBox="1">
            <a:spLocks noChangeArrowheads="1"/>
          </p:cNvSpPr>
          <p:nvPr userDrawn="1"/>
        </p:nvSpPr>
        <p:spPr bwMode="auto">
          <a:xfrm rot="5400000">
            <a:off x="6979443" y="1688307"/>
            <a:ext cx="35671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4400" b="0" i="0" dirty="0" smtClean="0">
                <a:solidFill>
                  <a:srgbClr val="4F6C22"/>
                </a:solidFill>
                <a:cs typeface="+mn-cs"/>
              </a:rPr>
              <a:t>DIVERSITY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828800"/>
            <a:ext cx="42291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42291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6989449"/>
      </p:ext>
    </p:extLst>
  </p:cSld>
  <p:clrMapOvr>
    <a:masterClrMapping/>
  </p:clrMapOvr>
  <p:transition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 userDrawn="1"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4" name="Picture 13" descr="ppt_6062820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4"/>
          <p:cNvSpPr>
            <a:spLocks noChangeArrowheads="1"/>
          </p:cNvSpPr>
          <p:nvPr userDrawn="1"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6" name="Picture 18" descr="Straits Final vert'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6"/>
          <p:cNvSpPr txBox="1">
            <a:spLocks noChangeArrowheads="1"/>
          </p:cNvSpPr>
          <p:nvPr userDrawn="1"/>
        </p:nvSpPr>
        <p:spPr bwMode="auto">
          <a:xfrm rot="5400000">
            <a:off x="6979443" y="1688307"/>
            <a:ext cx="35671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4400" b="0" i="0" dirty="0" smtClean="0">
                <a:solidFill>
                  <a:srgbClr val="4F6C22"/>
                </a:solidFill>
                <a:cs typeface="+mn-cs"/>
              </a:rPr>
              <a:t>DIVERSITY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28600" y="274638"/>
            <a:ext cx="8610600" cy="3687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9586718"/>
      </p:ext>
    </p:extLst>
  </p:cSld>
  <p:clrMapOvr>
    <a:masterClrMapping/>
  </p:clrMapOvr>
  <p:transition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 userDrawn="1"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8" name="Picture 13" descr="ppt_6062820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4"/>
          <p:cNvSpPr>
            <a:spLocks noChangeArrowheads="1"/>
          </p:cNvSpPr>
          <p:nvPr userDrawn="1"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10" name="Picture 18" descr="Straits Final vert'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7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-36513" y="0"/>
            <a:ext cx="7451726" cy="7651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3213" y="1125538"/>
            <a:ext cx="4038600" cy="2263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4213" y="1125538"/>
            <a:ext cx="4038600" cy="2263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3213" y="3541713"/>
            <a:ext cx="4038600" cy="2263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4213" y="3541713"/>
            <a:ext cx="4038600" cy="2263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03175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STRAITS BAN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ヒラギノ角ゴ Pro W3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ヒラギノ角ゴ Pro W3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ヒラギノ角ゴ Pro W3"/>
              </a:defRPr>
            </a:lvl1pPr>
          </a:lstStyle>
          <a:p>
            <a:pPr>
              <a:defRPr/>
            </a:pPr>
            <a:fld id="{88F3151B-CE69-4749-A4AA-EE068C78BD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3135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5" name="Picture 13" descr="ppt_60628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7" name="Picture 18" descr="Straits Final vert'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6"/>
          <p:cNvSpPr txBox="1">
            <a:spLocks noChangeArrowheads="1"/>
          </p:cNvSpPr>
          <p:nvPr/>
        </p:nvSpPr>
        <p:spPr bwMode="auto">
          <a:xfrm rot="5400000">
            <a:off x="6979444" y="1473994"/>
            <a:ext cx="35671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b="0" dirty="0" smtClean="0">
                <a:solidFill>
                  <a:srgbClr val="4F6C22"/>
                </a:solidFill>
              </a:rPr>
              <a:t>DIVERSITY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ヒラギノ角ゴ Pro W3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ヒラギノ角ゴ Pro W3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ヒラギノ角ゴ Pro W3"/>
              </a:defRPr>
            </a:lvl1pPr>
          </a:lstStyle>
          <a:p>
            <a:pPr>
              <a:defRPr/>
            </a:pPr>
            <a:fld id="{4A94FBD5-D6D5-497F-AC3E-B3A61E331A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0647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5" name="Picture 13" descr="ppt_60628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7" name="Picture 18" descr="Straits Final vert'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6"/>
          <p:cNvSpPr txBox="1">
            <a:spLocks noChangeArrowheads="1"/>
          </p:cNvSpPr>
          <p:nvPr/>
        </p:nvSpPr>
        <p:spPr bwMode="auto">
          <a:xfrm rot="5400000">
            <a:off x="6979444" y="1616869"/>
            <a:ext cx="35671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b="0" dirty="0" smtClean="0">
                <a:solidFill>
                  <a:srgbClr val="4F6C22"/>
                </a:solidFill>
              </a:rPr>
              <a:t>DIVERSITY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ヒラギノ角ゴ Pro W3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ヒラギノ角ゴ Pro W3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ヒラギノ角ゴ Pro W3"/>
              </a:defRPr>
            </a:lvl1pPr>
          </a:lstStyle>
          <a:p>
            <a:pPr>
              <a:defRPr/>
            </a:pPr>
            <a:fld id="{A8A128DF-B578-4B34-8460-E8C590A416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3017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6" name="Picture 13" descr="ppt_60628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8" name="Picture 18" descr="Straits Final vert'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6"/>
          <p:cNvSpPr txBox="1">
            <a:spLocks noChangeArrowheads="1"/>
          </p:cNvSpPr>
          <p:nvPr/>
        </p:nvSpPr>
        <p:spPr bwMode="auto">
          <a:xfrm rot="5400000">
            <a:off x="6979443" y="1545432"/>
            <a:ext cx="35671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b="0" dirty="0" smtClean="0">
                <a:solidFill>
                  <a:srgbClr val="4F6C22"/>
                </a:solidFill>
              </a:rPr>
              <a:t>DIVERSITY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ヒラギノ角ゴ Pro W3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ヒラギノ角ゴ Pro W3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ヒラギノ角ゴ Pro W3"/>
              </a:defRPr>
            </a:lvl1pPr>
          </a:lstStyle>
          <a:p>
            <a:pPr>
              <a:defRPr/>
            </a:pPr>
            <a:fld id="{9BADAE29-5B41-4FB7-B094-618165A8CE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9906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8" name="Picture 13" descr="ppt_60628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10" name="Picture 18" descr="Straits Final vert'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6"/>
          <p:cNvSpPr txBox="1">
            <a:spLocks noChangeArrowheads="1"/>
          </p:cNvSpPr>
          <p:nvPr/>
        </p:nvSpPr>
        <p:spPr bwMode="auto">
          <a:xfrm rot="5400000">
            <a:off x="6979444" y="1616869"/>
            <a:ext cx="35671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b="0" dirty="0" smtClean="0">
                <a:solidFill>
                  <a:srgbClr val="4F6C22"/>
                </a:solidFill>
              </a:rPr>
              <a:t>DIVERSITY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1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ヒラギノ角ゴ Pro W3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ヒラギノ角ゴ Pro W3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ヒラギノ角ゴ Pro W3"/>
              </a:defRPr>
            </a:lvl1pPr>
          </a:lstStyle>
          <a:p>
            <a:pPr>
              <a:defRPr/>
            </a:pPr>
            <a:fld id="{10A97D2A-D152-4149-8B5D-F60F4D6323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5290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4" name="Picture 13" descr="ppt_60628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6" name="Picture 18" descr="Straits Final vert'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6"/>
          <p:cNvSpPr txBox="1">
            <a:spLocks noChangeArrowheads="1"/>
          </p:cNvSpPr>
          <p:nvPr/>
        </p:nvSpPr>
        <p:spPr bwMode="auto">
          <a:xfrm rot="5400000">
            <a:off x="6979444" y="1616869"/>
            <a:ext cx="35671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b="0" dirty="0" smtClean="0">
                <a:solidFill>
                  <a:srgbClr val="4F6C22"/>
                </a:solidFill>
              </a:rPr>
              <a:t>DIVERSITY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ヒラギノ角ゴ Pro W3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ヒラギノ角ゴ Pro W3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ヒラギノ角ゴ Pro W3"/>
              </a:defRPr>
            </a:lvl1pPr>
          </a:lstStyle>
          <a:p>
            <a:pPr>
              <a:defRPr/>
            </a:pPr>
            <a:fld id="{5B073FC1-2CDC-46B1-A7B2-8E3A7B0BBE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273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B29C9-F14B-49B1-9E50-CEA590C7E5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893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3" name="Picture 13" descr="ppt_60628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5" name="Picture 18" descr="Straits Final vert'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6"/>
          <p:cNvSpPr txBox="1">
            <a:spLocks noChangeArrowheads="1"/>
          </p:cNvSpPr>
          <p:nvPr/>
        </p:nvSpPr>
        <p:spPr bwMode="auto">
          <a:xfrm rot="5400000">
            <a:off x="6979444" y="1616869"/>
            <a:ext cx="35671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b="0" dirty="0" smtClean="0">
                <a:solidFill>
                  <a:srgbClr val="4F6C22"/>
                </a:solidFill>
              </a:rPr>
              <a:t>DIVERSITY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ヒラギノ角ゴ Pro W3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ヒラギノ角ゴ Pro W3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ヒラギノ角ゴ Pro W3"/>
              </a:defRPr>
            </a:lvl1pPr>
          </a:lstStyle>
          <a:p>
            <a:pPr>
              <a:defRPr/>
            </a:pPr>
            <a:fld id="{5AAF606C-6874-4A08-992A-C6509B8A85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5594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6" name="Picture 13" descr="ppt_60628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8" name="Picture 18" descr="Straits Final vert'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6"/>
          <p:cNvSpPr txBox="1">
            <a:spLocks noChangeArrowheads="1"/>
          </p:cNvSpPr>
          <p:nvPr/>
        </p:nvSpPr>
        <p:spPr bwMode="auto">
          <a:xfrm rot="5400000">
            <a:off x="6979443" y="1688307"/>
            <a:ext cx="35671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b="0" dirty="0" smtClean="0">
                <a:solidFill>
                  <a:srgbClr val="4F6C22"/>
                </a:solidFill>
              </a:rPr>
              <a:t>DIVERSITY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ヒラギノ角ゴ Pro W3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ヒラギノ角ゴ Pro W3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ヒラギノ角ゴ Pro W3"/>
              </a:defRPr>
            </a:lvl1pPr>
          </a:lstStyle>
          <a:p>
            <a:pPr>
              <a:defRPr/>
            </a:pPr>
            <a:fld id="{25349D24-9C0A-49DC-AB03-FD7ABB7C4F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850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6" name="Picture 13" descr="ppt_60628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8" name="Picture 18" descr="Straits Final vert'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6"/>
          <p:cNvSpPr txBox="1">
            <a:spLocks noChangeArrowheads="1"/>
          </p:cNvSpPr>
          <p:nvPr/>
        </p:nvSpPr>
        <p:spPr bwMode="auto">
          <a:xfrm rot="5400000">
            <a:off x="6979444" y="1616869"/>
            <a:ext cx="35671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b="0" dirty="0" smtClean="0">
                <a:solidFill>
                  <a:srgbClr val="4F6C22"/>
                </a:solidFill>
              </a:rPr>
              <a:t>DIVERSITY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AU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ヒラギノ角ゴ Pro W3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ヒラギノ角ゴ Pro W3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ヒラギノ角ゴ Pro W3"/>
              </a:defRPr>
            </a:lvl1pPr>
          </a:lstStyle>
          <a:p>
            <a:pPr>
              <a:defRPr/>
            </a:pPr>
            <a:fld id="{18F2E5EB-1505-451F-98D9-6280EBE528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7338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5" name="Picture 13" descr="ppt_60628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7" name="Picture 18" descr="Straits Final vert'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6"/>
          <p:cNvSpPr txBox="1">
            <a:spLocks noChangeArrowheads="1"/>
          </p:cNvSpPr>
          <p:nvPr/>
        </p:nvSpPr>
        <p:spPr bwMode="auto">
          <a:xfrm rot="5400000">
            <a:off x="6979443" y="1688307"/>
            <a:ext cx="35671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b="0" dirty="0" smtClean="0">
                <a:solidFill>
                  <a:srgbClr val="4F6C22"/>
                </a:solidFill>
              </a:rPr>
              <a:t>DIVERSITY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ヒラギノ角ゴ Pro W3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ヒラギノ角ゴ Pro W3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ヒラギノ角ゴ Pro W3"/>
              </a:defRPr>
            </a:lvl1pPr>
          </a:lstStyle>
          <a:p>
            <a:pPr>
              <a:defRPr/>
            </a:pPr>
            <a:fld id="{D39ADC6F-4CA7-4830-9B39-B930038B49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5200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5" name="Picture 13" descr="ppt_60628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7" name="Picture 18" descr="Straits Final vert'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6"/>
          <p:cNvSpPr txBox="1">
            <a:spLocks noChangeArrowheads="1"/>
          </p:cNvSpPr>
          <p:nvPr/>
        </p:nvSpPr>
        <p:spPr bwMode="auto">
          <a:xfrm rot="5400000">
            <a:off x="6979443" y="1688307"/>
            <a:ext cx="35671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b="0" dirty="0" smtClean="0">
                <a:solidFill>
                  <a:srgbClr val="4F6C22"/>
                </a:solidFill>
              </a:rPr>
              <a:t>DIVERSITY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ヒラギノ角ゴ Pro W3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ヒラギノ角ゴ Pro W3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ヒラギノ角ゴ Pro W3"/>
              </a:defRPr>
            </a:lvl1pPr>
          </a:lstStyle>
          <a:p>
            <a:pPr>
              <a:defRPr/>
            </a:pPr>
            <a:fld id="{28E8DC54-CB80-4539-80A9-61205081C3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4029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6" name="Picture 13" descr="ppt_60628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8" name="Picture 18" descr="Straits Final vert'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6"/>
          <p:cNvSpPr txBox="1">
            <a:spLocks noChangeArrowheads="1"/>
          </p:cNvSpPr>
          <p:nvPr/>
        </p:nvSpPr>
        <p:spPr bwMode="auto">
          <a:xfrm rot="5400000">
            <a:off x="6979443" y="1688307"/>
            <a:ext cx="35671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b="0" dirty="0" smtClean="0">
                <a:solidFill>
                  <a:srgbClr val="4F6C22"/>
                </a:solidFill>
              </a:rPr>
              <a:t>DIVERSITY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828800"/>
            <a:ext cx="42291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42291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2858412"/>
      </p:ext>
    </p:extLst>
  </p:cSld>
  <p:clrMapOvr>
    <a:masterClrMapping/>
  </p:clrMapOvr>
  <p:transition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4" name="Picture 13" descr="ppt_60628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6" name="Picture 18" descr="Straits Final vert'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6"/>
          <p:cNvSpPr txBox="1">
            <a:spLocks noChangeArrowheads="1"/>
          </p:cNvSpPr>
          <p:nvPr/>
        </p:nvSpPr>
        <p:spPr bwMode="auto">
          <a:xfrm rot="5400000">
            <a:off x="6979443" y="1688307"/>
            <a:ext cx="35671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b="0" dirty="0" smtClean="0">
                <a:solidFill>
                  <a:srgbClr val="4F6C22"/>
                </a:solidFill>
              </a:rPr>
              <a:t>DIVERSITY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28600" y="274638"/>
            <a:ext cx="8610600" cy="3687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2305545"/>
      </p:ext>
    </p:extLst>
  </p:cSld>
  <p:clrMapOvr>
    <a:masterClrMapping/>
  </p:clrMapOvr>
  <p:transition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8" name="Picture 13" descr="ppt_60628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10" name="Picture 18" descr="Straits Final vert'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-36513" y="0"/>
            <a:ext cx="7451726" cy="7651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3213" y="1125538"/>
            <a:ext cx="4038600" cy="2263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4213" y="1125538"/>
            <a:ext cx="4038600" cy="2263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3213" y="3541713"/>
            <a:ext cx="4038600" cy="2263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4213" y="3541713"/>
            <a:ext cx="4038600" cy="2263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90084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0AEBC-9D32-4A8C-9199-02405CF28B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554786"/>
      </p:ext>
    </p:extLst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STRAITS BAN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E135AB41-85C9-4130-9B06-5C590DCA03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72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91252D-EEC9-43C3-9146-315417AF314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38912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5" name="Picture 13" descr="ppt_60628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7" name="Picture 18" descr="Straits Final vert'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6"/>
          <p:cNvSpPr txBox="1">
            <a:spLocks noChangeArrowheads="1"/>
          </p:cNvSpPr>
          <p:nvPr/>
        </p:nvSpPr>
        <p:spPr bwMode="auto">
          <a:xfrm rot="5400000">
            <a:off x="6979444" y="1473994"/>
            <a:ext cx="35671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b="0" dirty="0" smtClean="0">
                <a:solidFill>
                  <a:srgbClr val="4F6C22"/>
                </a:solidFill>
              </a:rPr>
              <a:t>DIVERSITY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49E6AFD3-E998-4510-9AE1-3572997BD4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5986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5" name="Picture 13" descr="ppt_60628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7" name="Picture 18" descr="Straits Final vert'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6"/>
          <p:cNvSpPr txBox="1">
            <a:spLocks noChangeArrowheads="1"/>
          </p:cNvSpPr>
          <p:nvPr/>
        </p:nvSpPr>
        <p:spPr bwMode="auto">
          <a:xfrm rot="5400000">
            <a:off x="6979444" y="1616869"/>
            <a:ext cx="35671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b="0" dirty="0" smtClean="0">
                <a:solidFill>
                  <a:srgbClr val="4F6C22"/>
                </a:solidFill>
              </a:rPr>
              <a:t>DIVERSITY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ADA0071E-0335-4E22-8CF1-DC70D864F9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1568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6" name="Picture 13" descr="ppt_60628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8" name="Picture 18" descr="Straits Final vert'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6"/>
          <p:cNvSpPr txBox="1">
            <a:spLocks noChangeArrowheads="1"/>
          </p:cNvSpPr>
          <p:nvPr/>
        </p:nvSpPr>
        <p:spPr bwMode="auto">
          <a:xfrm rot="5400000">
            <a:off x="6979443" y="1545432"/>
            <a:ext cx="35671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b="0" dirty="0" smtClean="0">
                <a:solidFill>
                  <a:srgbClr val="4F6C22"/>
                </a:solidFill>
              </a:rPr>
              <a:t>DIVERSITY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150A3E09-CC39-468F-9FC3-D6C6BDD79B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4512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8" name="Picture 13" descr="ppt_60628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10" name="Picture 18" descr="Straits Final vert'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6"/>
          <p:cNvSpPr txBox="1">
            <a:spLocks noChangeArrowheads="1"/>
          </p:cNvSpPr>
          <p:nvPr/>
        </p:nvSpPr>
        <p:spPr bwMode="auto">
          <a:xfrm rot="5400000">
            <a:off x="6979444" y="1616869"/>
            <a:ext cx="35671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b="0" dirty="0" smtClean="0">
                <a:solidFill>
                  <a:srgbClr val="4F6C22"/>
                </a:solidFill>
              </a:rPr>
              <a:t>DIVERSITY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1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7A540F2B-B3BE-4350-869C-6D179D7151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9492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4" name="Picture 13" descr="ppt_60628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6" name="Picture 18" descr="Straits Final vert'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6"/>
          <p:cNvSpPr txBox="1">
            <a:spLocks noChangeArrowheads="1"/>
          </p:cNvSpPr>
          <p:nvPr/>
        </p:nvSpPr>
        <p:spPr bwMode="auto">
          <a:xfrm rot="5400000">
            <a:off x="6979444" y="1616869"/>
            <a:ext cx="35671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b="0" dirty="0" smtClean="0">
                <a:solidFill>
                  <a:srgbClr val="4F6C22"/>
                </a:solidFill>
              </a:rPr>
              <a:t>DIVERSITY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D61B14C6-178D-4993-8D8E-7F25386452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7256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3" name="Picture 13" descr="ppt_60628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5" name="Picture 18" descr="Straits Final vert'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6"/>
          <p:cNvSpPr txBox="1">
            <a:spLocks noChangeArrowheads="1"/>
          </p:cNvSpPr>
          <p:nvPr/>
        </p:nvSpPr>
        <p:spPr bwMode="auto">
          <a:xfrm rot="5400000">
            <a:off x="6979444" y="1616869"/>
            <a:ext cx="35671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b="0" dirty="0" smtClean="0">
                <a:solidFill>
                  <a:srgbClr val="4F6C22"/>
                </a:solidFill>
              </a:rPr>
              <a:t>DIVERSITY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F83FFC01-F2DC-48BF-99F7-807A076F6F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2034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6" name="Picture 13" descr="ppt_60628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8" name="Picture 18" descr="Straits Final vert'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6"/>
          <p:cNvSpPr txBox="1">
            <a:spLocks noChangeArrowheads="1"/>
          </p:cNvSpPr>
          <p:nvPr/>
        </p:nvSpPr>
        <p:spPr bwMode="auto">
          <a:xfrm rot="5400000">
            <a:off x="6979443" y="1688307"/>
            <a:ext cx="35671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b="0" dirty="0" smtClean="0">
                <a:solidFill>
                  <a:srgbClr val="4F6C22"/>
                </a:solidFill>
              </a:rPr>
              <a:t>DIVERSITY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DDDEBF4D-F93D-4745-A332-9ACCA04842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0856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6" name="Picture 13" descr="ppt_60628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8" name="Picture 18" descr="Straits Final vert'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6"/>
          <p:cNvSpPr txBox="1">
            <a:spLocks noChangeArrowheads="1"/>
          </p:cNvSpPr>
          <p:nvPr/>
        </p:nvSpPr>
        <p:spPr bwMode="auto">
          <a:xfrm rot="5400000">
            <a:off x="6979444" y="1616869"/>
            <a:ext cx="35671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b="0" dirty="0" smtClean="0">
                <a:solidFill>
                  <a:srgbClr val="4F6C22"/>
                </a:solidFill>
              </a:rPr>
              <a:t>DIVERSITY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AU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A4C3E0FF-1622-48CC-87E9-CE5F43A3CA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4785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5" name="Picture 13" descr="ppt_60628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7" name="Picture 18" descr="Straits Final vert'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6"/>
          <p:cNvSpPr txBox="1">
            <a:spLocks noChangeArrowheads="1"/>
          </p:cNvSpPr>
          <p:nvPr/>
        </p:nvSpPr>
        <p:spPr bwMode="auto">
          <a:xfrm rot="5400000">
            <a:off x="6979443" y="1688307"/>
            <a:ext cx="35671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b="0" dirty="0" smtClean="0">
                <a:solidFill>
                  <a:srgbClr val="4F6C22"/>
                </a:solidFill>
              </a:rPr>
              <a:t>DIVERSITY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873554CC-6FAD-4BB5-86F1-1E5CA9CA80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3424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5" name="Picture 13" descr="ppt_60628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7" name="Picture 18" descr="Straits Final vert'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6"/>
          <p:cNvSpPr txBox="1">
            <a:spLocks noChangeArrowheads="1"/>
          </p:cNvSpPr>
          <p:nvPr/>
        </p:nvSpPr>
        <p:spPr bwMode="auto">
          <a:xfrm rot="5400000">
            <a:off x="6979443" y="1688307"/>
            <a:ext cx="35671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b="0" dirty="0" smtClean="0">
                <a:solidFill>
                  <a:srgbClr val="4F6C22"/>
                </a:solidFill>
              </a:rPr>
              <a:t>DIVERSITY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0B0A4BF0-0D9D-481C-85A0-92FA5D522A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191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D2F9B-5D9F-4999-B920-76FB81056F8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377487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6" name="Picture 13" descr="ppt_60628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8" name="Picture 18" descr="Straits Final vert'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6"/>
          <p:cNvSpPr txBox="1">
            <a:spLocks noChangeArrowheads="1"/>
          </p:cNvSpPr>
          <p:nvPr/>
        </p:nvSpPr>
        <p:spPr bwMode="auto">
          <a:xfrm rot="5400000">
            <a:off x="6979443" y="1688307"/>
            <a:ext cx="35671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b="0" dirty="0" smtClean="0">
                <a:solidFill>
                  <a:srgbClr val="4F6C22"/>
                </a:solidFill>
              </a:rPr>
              <a:t>DIVERSITY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828800"/>
            <a:ext cx="42291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42291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94906653"/>
      </p:ext>
    </p:extLst>
  </p:cSld>
  <p:clrMapOvr>
    <a:masterClrMapping/>
  </p:clrMapOvr>
  <p:transition>
    <p:wip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4" name="Picture 13" descr="ppt_60628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6" name="Picture 18" descr="Straits Final vert'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6"/>
          <p:cNvSpPr txBox="1">
            <a:spLocks noChangeArrowheads="1"/>
          </p:cNvSpPr>
          <p:nvPr/>
        </p:nvSpPr>
        <p:spPr bwMode="auto">
          <a:xfrm rot="5400000">
            <a:off x="6979443" y="1688307"/>
            <a:ext cx="35671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b="0" dirty="0" smtClean="0">
                <a:solidFill>
                  <a:srgbClr val="4F6C22"/>
                </a:solidFill>
              </a:rPr>
              <a:t>DIVERSITY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28600" y="274638"/>
            <a:ext cx="8610600" cy="3687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8011642"/>
      </p:ext>
    </p:extLst>
  </p:cSld>
  <p:clrMapOvr>
    <a:masterClrMapping/>
  </p:clrMapOvr>
  <p:transition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8" name="Picture 13" descr="ppt_60628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3602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10" name="Picture 18" descr="Straits Final vert'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-36513" y="0"/>
            <a:ext cx="7451726" cy="7651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3213" y="1125538"/>
            <a:ext cx="4038600" cy="2263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4213" y="1125538"/>
            <a:ext cx="4038600" cy="2263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3213" y="3541713"/>
            <a:ext cx="4038600" cy="2263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4213" y="3541713"/>
            <a:ext cx="4038600" cy="2263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072883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Straits_ppt_cov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19050"/>
            <a:ext cx="9247188" cy="693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6474" y="2695234"/>
            <a:ext cx="3410859" cy="905215"/>
          </a:xfrm>
        </p:spPr>
        <p:txBody>
          <a:bodyPr tIns="0" anchor="t">
            <a:normAutofit/>
          </a:bodyPr>
          <a:lstStyle>
            <a:lvl1pPr algn="l">
              <a:defRPr sz="28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6474" y="3615871"/>
            <a:ext cx="3410859" cy="540657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429625" y="6429375"/>
            <a:ext cx="608013" cy="365125"/>
          </a:xfrm>
        </p:spPr>
        <p:txBody>
          <a:bodyPr/>
          <a:lstStyle>
            <a:lvl1pPr>
              <a:defRPr sz="800" smtClean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F6B84772-DB9C-45C6-B455-5FF96D889E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92725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Straits_ppt_divider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7463"/>
            <a:ext cx="9247188" cy="693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7962"/>
            <a:ext cx="3281438" cy="1362075"/>
          </a:xfrm>
        </p:spPr>
        <p:txBody>
          <a:bodyPr anchor="t">
            <a:normAutofit/>
          </a:bodyPr>
          <a:lstStyle>
            <a:lvl1pPr algn="l">
              <a:defRPr sz="2800" b="1" cap="none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110038"/>
            <a:ext cx="3281438" cy="413581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272463" y="6429375"/>
            <a:ext cx="762000" cy="365125"/>
          </a:xfrm>
        </p:spPr>
        <p:txBody>
          <a:bodyPr/>
          <a:lstStyle>
            <a:lvl1pPr>
              <a:defRPr sz="800" smtClean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6122E68F-C22B-4BA1-B7E1-6522F2D26F5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204836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Straits_ppt_divider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11113"/>
            <a:ext cx="9247188" cy="693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7962"/>
            <a:ext cx="3281438" cy="1362075"/>
          </a:xfrm>
        </p:spPr>
        <p:txBody>
          <a:bodyPr anchor="t">
            <a:normAutofit/>
          </a:bodyPr>
          <a:lstStyle>
            <a:lvl1pPr algn="l">
              <a:defRPr sz="2800" b="1" cap="none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110038"/>
            <a:ext cx="3281438" cy="413581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272463" y="6429375"/>
            <a:ext cx="762000" cy="365125"/>
          </a:xfrm>
        </p:spPr>
        <p:txBody>
          <a:bodyPr/>
          <a:lstStyle>
            <a:lvl1pPr>
              <a:defRPr sz="800" smtClean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A0E43620-BB81-443E-AAEE-1C8DBAD88E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15200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Straits_ppt_divider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8" y="-23813"/>
            <a:ext cx="9245601" cy="693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7962"/>
            <a:ext cx="3281438" cy="1362075"/>
          </a:xfrm>
        </p:spPr>
        <p:txBody>
          <a:bodyPr anchor="t">
            <a:normAutofit/>
          </a:bodyPr>
          <a:lstStyle>
            <a:lvl1pPr algn="l">
              <a:defRPr sz="2800" b="1" cap="none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110038"/>
            <a:ext cx="3281438" cy="413581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272463" y="6429375"/>
            <a:ext cx="762000" cy="365125"/>
          </a:xfrm>
        </p:spPr>
        <p:txBody>
          <a:bodyPr/>
          <a:lstStyle>
            <a:lvl1pPr>
              <a:defRPr sz="800" smtClean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B8300FED-21EA-4B96-AC4A-E203F29B60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9429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Straits_ppt_divider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8" y="-23813"/>
            <a:ext cx="9245601" cy="693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7962"/>
            <a:ext cx="3281438" cy="1362075"/>
          </a:xfrm>
        </p:spPr>
        <p:txBody>
          <a:bodyPr anchor="t">
            <a:normAutofit/>
          </a:bodyPr>
          <a:lstStyle>
            <a:lvl1pPr algn="l">
              <a:defRPr sz="2800" b="1" cap="none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110038"/>
            <a:ext cx="3281438" cy="413581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272463" y="6429375"/>
            <a:ext cx="762000" cy="365125"/>
          </a:xfrm>
        </p:spPr>
        <p:txBody>
          <a:bodyPr/>
          <a:lstStyle>
            <a:lvl1pPr>
              <a:defRPr sz="800" smtClean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F7D9EA22-B490-482C-A11C-BE87D022E3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0349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Straits_ppt_divider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8" y="-49213"/>
            <a:ext cx="9245601" cy="693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7962"/>
            <a:ext cx="3281438" cy="1362075"/>
          </a:xfrm>
        </p:spPr>
        <p:txBody>
          <a:bodyPr anchor="t">
            <a:normAutofit/>
          </a:bodyPr>
          <a:lstStyle>
            <a:lvl1pPr algn="l">
              <a:defRPr sz="2800" b="1" cap="none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110038"/>
            <a:ext cx="3281438" cy="413581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272463" y="6429375"/>
            <a:ext cx="762000" cy="365125"/>
          </a:xfrm>
        </p:spPr>
        <p:txBody>
          <a:bodyPr/>
          <a:lstStyle>
            <a:lvl1pPr>
              <a:defRPr sz="800" smtClean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B5C05F24-A6E8-4408-AA09-AB823081311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45087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Straits_ppt_divider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-36513"/>
            <a:ext cx="9247188" cy="693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7962"/>
            <a:ext cx="3281438" cy="1362075"/>
          </a:xfrm>
        </p:spPr>
        <p:txBody>
          <a:bodyPr anchor="t">
            <a:normAutofit/>
          </a:bodyPr>
          <a:lstStyle>
            <a:lvl1pPr algn="l">
              <a:defRPr sz="2800" b="1" cap="none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110038"/>
            <a:ext cx="3281438" cy="413581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272463" y="6429375"/>
            <a:ext cx="762000" cy="365125"/>
          </a:xfrm>
        </p:spPr>
        <p:txBody>
          <a:bodyPr/>
          <a:lstStyle>
            <a:lvl1pPr>
              <a:defRPr sz="800" smtClean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CD0E7B7B-9098-4C6C-ACD2-FA47152250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001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1913"/>
            <a:ext cx="8026400" cy="533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7151643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subL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4571" y="141593"/>
            <a:ext cx="5094519" cy="639762"/>
          </a:xfrm>
        </p:spPr>
        <p:txBody>
          <a:bodyPr>
            <a:normAutofit/>
          </a:bodyPr>
          <a:lstStyle>
            <a:lvl1pPr algn="r">
              <a:defRPr sz="28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9238" y="1600200"/>
            <a:ext cx="7450062" cy="4525963"/>
          </a:xfrm>
        </p:spPr>
        <p:txBody>
          <a:bodyPr/>
          <a:lstStyle>
            <a:lvl1pPr>
              <a:buNone/>
              <a:defRPr sz="1800" b="1">
                <a:solidFill>
                  <a:srgbClr val="BA9765"/>
                </a:solidFill>
                <a:latin typeface="Arial"/>
                <a:cs typeface="Arial"/>
              </a:defRPr>
            </a:lvl1pPr>
            <a:lvl2pPr marL="285750" indent="-285750"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2pPr>
            <a:lvl3pPr marL="633413" indent="-366713">
              <a:buFont typeface="Courier New"/>
              <a:buChar char="o"/>
              <a:tabLst/>
              <a:defRPr sz="1600">
                <a:latin typeface="Arial"/>
                <a:cs typeface="Arial"/>
              </a:defRPr>
            </a:lvl3pPr>
            <a:lvl4pPr marL="898525" indent="-269875">
              <a:buClr>
                <a:srgbClr val="BA9765"/>
              </a:buClr>
              <a:defRPr sz="1400">
                <a:latin typeface="Arial"/>
                <a:cs typeface="Arial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891225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subL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31332" y="1600200"/>
            <a:ext cx="3564467" cy="4525963"/>
          </a:xfrm>
        </p:spPr>
        <p:txBody>
          <a:bodyPr/>
          <a:lstStyle>
            <a:lvl1pPr>
              <a:buNone/>
              <a:defRPr sz="1800" b="1">
                <a:solidFill>
                  <a:srgbClr val="BA9765"/>
                </a:solidFill>
                <a:latin typeface="Arial"/>
                <a:cs typeface="Arial"/>
              </a:defRPr>
            </a:lvl1pPr>
            <a:lvl2pPr marL="285750" indent="-285750">
              <a:buFont typeface="Arial"/>
              <a:buChar char="•"/>
              <a:defRPr sz="1800">
                <a:latin typeface="Arial"/>
                <a:cs typeface="Arial"/>
              </a:defRPr>
            </a:lvl2pPr>
            <a:lvl3pPr marL="531813" indent="-265113">
              <a:buFont typeface="Courier New"/>
              <a:buChar char="o"/>
              <a:defRPr sz="1600">
                <a:latin typeface="Arial"/>
                <a:cs typeface="Arial"/>
              </a:defRPr>
            </a:lvl3pPr>
            <a:lvl4pPr marL="809625" indent="-277813">
              <a:buClr>
                <a:srgbClr val="BA9765"/>
              </a:buClr>
              <a:defRPr sz="14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4095" y="0"/>
            <a:ext cx="5151365" cy="914400"/>
          </a:xfrm>
        </p:spPr>
        <p:txBody>
          <a:bodyPr>
            <a:normAutofit/>
          </a:bodyPr>
          <a:lstStyle>
            <a:lvl1pPr algn="r">
              <a:defRPr sz="28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1305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subL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7142" y="1535113"/>
            <a:ext cx="4064001" cy="63976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BA9765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7142" y="2174875"/>
            <a:ext cx="4064001" cy="3951288"/>
          </a:xfrm>
        </p:spPr>
        <p:txBody>
          <a:bodyPr/>
          <a:lstStyle>
            <a:lvl1pPr>
              <a:defRPr sz="1800">
                <a:latin typeface="Arial"/>
                <a:cs typeface="Arial"/>
              </a:defRPr>
            </a:lvl1pPr>
            <a:lvl2pPr>
              <a:buFont typeface="Courier New"/>
              <a:buChar char="o"/>
              <a:defRPr sz="1600">
                <a:latin typeface="Arial"/>
                <a:cs typeface="Arial"/>
              </a:defRPr>
            </a:lvl2pPr>
            <a:lvl3pPr>
              <a:defRPr sz="14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8381" y="2174875"/>
            <a:ext cx="3240919" cy="3951288"/>
          </a:xfrm>
        </p:spPr>
        <p:txBody>
          <a:bodyPr/>
          <a:lstStyle>
            <a:lvl1pPr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8285" y="0"/>
            <a:ext cx="5131259" cy="914400"/>
          </a:xfrm>
        </p:spPr>
        <p:txBody>
          <a:bodyPr>
            <a:normAutofit/>
          </a:bodyPr>
          <a:lstStyle>
            <a:lvl1pPr algn="r">
              <a:defRPr sz="28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56938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subL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6190" y="0"/>
            <a:ext cx="5142900" cy="914400"/>
          </a:xfrm>
        </p:spPr>
        <p:txBody>
          <a:bodyPr>
            <a:normAutofit/>
          </a:bodyPr>
          <a:lstStyle>
            <a:lvl1pPr algn="r">
              <a:defRPr sz="28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900863" y="6429375"/>
            <a:ext cx="2133600" cy="365125"/>
          </a:xfrm>
        </p:spPr>
        <p:txBody>
          <a:bodyPr/>
          <a:lstStyle>
            <a:lvl1pPr>
              <a:defRPr sz="800" smtClean="0">
                <a:solidFill>
                  <a:srgbClr val="BA9765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C53990FC-EDC5-487D-AAA2-9A9E3CD194D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380199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Text Placeholder 28"/>
          <p:cNvSpPr>
            <a:spLocks noGrp="1"/>
          </p:cNvSpPr>
          <p:nvPr>
            <p:ph type="body" sz="quarter" idx="13"/>
          </p:nvPr>
        </p:nvSpPr>
        <p:spPr>
          <a:xfrm>
            <a:off x="0" y="6127750"/>
            <a:ext cx="9144000" cy="730250"/>
          </a:xfrm>
          <a:solidFill>
            <a:schemeClr val="tx2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anchor="ctr"/>
          <a:lstStyle>
            <a:lvl1pPr algn="ctr">
              <a:buNone/>
              <a:defRPr b="1" cap="all" baseline="0">
                <a:solidFill>
                  <a:srgbClr val="FFFFFF"/>
                </a:solidFill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153988" y="201613"/>
            <a:ext cx="3420485" cy="487362"/>
          </a:xfrm>
          <a:prstGeom prst="homePlate">
            <a:avLst>
              <a:gd name="adj" fmla="val 67057"/>
            </a:avLst>
          </a:prstGeom>
          <a:solidFill>
            <a:schemeClr val="tx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82550" indent="0" algn="l">
              <a:buNone/>
              <a:defRPr sz="1800" b="1" cap="all" baseline="0">
                <a:solidFill>
                  <a:srgbClr val="FFFFFF"/>
                </a:solidFill>
              </a:defRPr>
            </a:lvl1pPr>
            <a:lvl2pPr>
              <a:buNone/>
              <a:defRPr>
                <a:solidFill>
                  <a:srgbClr val="FFFFFF"/>
                </a:solidFill>
              </a:defRPr>
            </a:lvl2pPr>
            <a:lvl3pPr>
              <a:buNone/>
              <a:defRPr>
                <a:solidFill>
                  <a:srgbClr val="FFFFFF"/>
                </a:solidFill>
              </a:defRPr>
            </a:lvl3pPr>
            <a:lvl4pPr>
              <a:buNone/>
              <a:defRPr>
                <a:solidFill>
                  <a:srgbClr val="FFFFFF"/>
                </a:solidFill>
              </a:defRPr>
            </a:lvl4pPr>
            <a:lvl5pPr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926591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Text Placeholder 28"/>
          <p:cNvSpPr>
            <a:spLocks noGrp="1"/>
          </p:cNvSpPr>
          <p:nvPr>
            <p:ph type="body" sz="quarter" idx="13"/>
          </p:nvPr>
        </p:nvSpPr>
        <p:spPr>
          <a:xfrm>
            <a:off x="0" y="6127750"/>
            <a:ext cx="9144000" cy="730250"/>
          </a:xfrm>
          <a:solidFill>
            <a:schemeClr val="tx2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anchor="ctr"/>
          <a:lstStyle>
            <a:lvl1pPr algn="ctr">
              <a:buNone/>
              <a:defRPr b="1" cap="all" baseline="0">
                <a:solidFill>
                  <a:srgbClr val="FFFFFF"/>
                </a:solidFill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153988" y="201613"/>
            <a:ext cx="3420485" cy="487362"/>
          </a:xfrm>
          <a:prstGeom prst="homePlate">
            <a:avLst>
              <a:gd name="adj" fmla="val 67057"/>
            </a:avLst>
          </a:prstGeom>
          <a:solidFill>
            <a:schemeClr val="tx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82550" indent="0" algn="l">
              <a:buNone/>
              <a:defRPr sz="1800" b="1" cap="all" baseline="0">
                <a:solidFill>
                  <a:srgbClr val="FFFFFF"/>
                </a:solidFill>
              </a:defRPr>
            </a:lvl1pPr>
            <a:lvl2pPr>
              <a:buNone/>
              <a:defRPr>
                <a:solidFill>
                  <a:srgbClr val="FFFFFF"/>
                </a:solidFill>
              </a:defRPr>
            </a:lvl2pPr>
            <a:lvl3pPr>
              <a:buNone/>
              <a:defRPr>
                <a:solidFill>
                  <a:srgbClr val="FFFFFF"/>
                </a:solidFill>
              </a:defRPr>
            </a:lvl3pPr>
            <a:lvl4pPr>
              <a:buNone/>
              <a:defRPr>
                <a:solidFill>
                  <a:srgbClr val="FFFFFF"/>
                </a:solidFill>
              </a:defRPr>
            </a:lvl4pPr>
            <a:lvl5pPr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7116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156996"/>
            <a:ext cx="8642350" cy="515172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3"/>
          </p:nvPr>
        </p:nvSpPr>
        <p:spPr>
          <a:xfrm>
            <a:off x="0" y="6127750"/>
            <a:ext cx="9144000" cy="730250"/>
          </a:xfrm>
          <a:solidFill>
            <a:schemeClr val="tx2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anchor="ctr"/>
          <a:lstStyle>
            <a:lvl1pPr algn="ctr">
              <a:buNone/>
              <a:defRPr b="1" cap="all" baseline="0">
                <a:solidFill>
                  <a:srgbClr val="FFFFFF"/>
                </a:solidFill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2" name="Title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3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153988" y="201613"/>
            <a:ext cx="3420485" cy="487362"/>
          </a:xfrm>
          <a:prstGeom prst="homePlate">
            <a:avLst>
              <a:gd name="adj" fmla="val 67057"/>
            </a:avLst>
          </a:prstGeom>
          <a:solidFill>
            <a:schemeClr val="tx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82550" indent="0" algn="l">
              <a:buNone/>
              <a:defRPr sz="1800" b="1" cap="all" baseline="0">
                <a:solidFill>
                  <a:srgbClr val="FFFFFF"/>
                </a:solidFill>
              </a:defRPr>
            </a:lvl1pPr>
            <a:lvl2pPr>
              <a:buNone/>
              <a:defRPr>
                <a:solidFill>
                  <a:srgbClr val="FFFFFF"/>
                </a:solidFill>
              </a:defRPr>
            </a:lvl2pPr>
            <a:lvl3pPr>
              <a:buNone/>
              <a:defRPr>
                <a:solidFill>
                  <a:srgbClr val="FFFFFF"/>
                </a:solidFill>
              </a:defRPr>
            </a:lvl3pPr>
            <a:lvl4pPr>
              <a:buNone/>
              <a:defRPr>
                <a:solidFill>
                  <a:srgbClr val="FFFFFF"/>
                </a:solidFill>
              </a:defRPr>
            </a:lvl4pPr>
            <a:lvl5pPr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65648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156996"/>
            <a:ext cx="8642350" cy="515172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3"/>
          </p:nvPr>
        </p:nvSpPr>
        <p:spPr>
          <a:xfrm>
            <a:off x="0" y="6127750"/>
            <a:ext cx="9144000" cy="730250"/>
          </a:xfrm>
          <a:solidFill>
            <a:schemeClr val="tx2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anchor="ctr"/>
          <a:lstStyle>
            <a:lvl1pPr algn="ctr">
              <a:buNone/>
              <a:defRPr b="1" cap="all" baseline="0">
                <a:solidFill>
                  <a:srgbClr val="FFFFFF"/>
                </a:solidFill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2" name="Title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3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153988" y="201613"/>
            <a:ext cx="3420485" cy="487362"/>
          </a:xfrm>
          <a:prstGeom prst="homePlate">
            <a:avLst>
              <a:gd name="adj" fmla="val 67057"/>
            </a:avLst>
          </a:prstGeom>
          <a:solidFill>
            <a:schemeClr val="tx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82550" indent="0" algn="l">
              <a:buNone/>
              <a:defRPr sz="1800" b="1" cap="all" baseline="0">
                <a:solidFill>
                  <a:srgbClr val="FFFFFF"/>
                </a:solidFill>
              </a:defRPr>
            </a:lvl1pPr>
            <a:lvl2pPr>
              <a:buNone/>
              <a:defRPr>
                <a:solidFill>
                  <a:srgbClr val="FFFFFF"/>
                </a:solidFill>
              </a:defRPr>
            </a:lvl2pPr>
            <a:lvl3pPr>
              <a:buNone/>
              <a:defRPr>
                <a:solidFill>
                  <a:srgbClr val="FFFFFF"/>
                </a:solidFill>
              </a:defRPr>
            </a:lvl3pPr>
            <a:lvl4pPr>
              <a:buNone/>
              <a:defRPr>
                <a:solidFill>
                  <a:srgbClr val="FFFFFF"/>
                </a:solidFill>
              </a:defRPr>
            </a:lvl4pPr>
            <a:lvl5pPr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039019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156996"/>
            <a:ext cx="8642350" cy="515172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3"/>
          </p:nvPr>
        </p:nvSpPr>
        <p:spPr>
          <a:xfrm>
            <a:off x="0" y="6127750"/>
            <a:ext cx="9144000" cy="730250"/>
          </a:xfrm>
          <a:solidFill>
            <a:schemeClr val="tx2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anchor="ctr"/>
          <a:lstStyle>
            <a:lvl1pPr algn="ctr">
              <a:buNone/>
              <a:defRPr b="1" cap="all" baseline="0">
                <a:solidFill>
                  <a:srgbClr val="FFFFFF"/>
                </a:solidFill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2" name="Title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3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153988" y="201613"/>
            <a:ext cx="3420485" cy="487362"/>
          </a:xfrm>
          <a:prstGeom prst="homePlate">
            <a:avLst>
              <a:gd name="adj" fmla="val 67057"/>
            </a:avLst>
          </a:prstGeom>
          <a:solidFill>
            <a:schemeClr val="tx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82550" indent="0" algn="l">
              <a:buNone/>
              <a:defRPr sz="1800" b="1" cap="all" baseline="0">
                <a:solidFill>
                  <a:srgbClr val="FFFFFF"/>
                </a:solidFill>
              </a:defRPr>
            </a:lvl1pPr>
            <a:lvl2pPr>
              <a:buNone/>
              <a:defRPr>
                <a:solidFill>
                  <a:srgbClr val="FFFFFF"/>
                </a:solidFill>
              </a:defRPr>
            </a:lvl2pPr>
            <a:lvl3pPr>
              <a:buNone/>
              <a:defRPr>
                <a:solidFill>
                  <a:srgbClr val="FFFFFF"/>
                </a:solidFill>
              </a:defRPr>
            </a:lvl3pPr>
            <a:lvl4pPr>
              <a:buNone/>
              <a:defRPr>
                <a:solidFill>
                  <a:srgbClr val="FFFFFF"/>
                </a:solidFill>
              </a:defRPr>
            </a:lvl4pPr>
            <a:lvl5pPr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90457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156996"/>
            <a:ext cx="8642350" cy="515172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3"/>
          </p:nvPr>
        </p:nvSpPr>
        <p:spPr>
          <a:xfrm>
            <a:off x="0" y="6127750"/>
            <a:ext cx="9144000" cy="730250"/>
          </a:xfrm>
          <a:solidFill>
            <a:schemeClr val="tx2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anchor="ctr"/>
          <a:lstStyle>
            <a:lvl1pPr algn="ctr">
              <a:buNone/>
              <a:defRPr b="1" cap="all" baseline="0">
                <a:solidFill>
                  <a:srgbClr val="FFFFFF"/>
                </a:solidFill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2" name="Title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3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153988" y="201613"/>
            <a:ext cx="3420485" cy="487362"/>
          </a:xfrm>
          <a:prstGeom prst="homePlate">
            <a:avLst>
              <a:gd name="adj" fmla="val 67057"/>
            </a:avLst>
          </a:prstGeom>
          <a:solidFill>
            <a:schemeClr val="tx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82550" indent="0" algn="l">
              <a:buNone/>
              <a:defRPr sz="1800" b="1" cap="all" baseline="0">
                <a:solidFill>
                  <a:srgbClr val="FFFFFF"/>
                </a:solidFill>
              </a:defRPr>
            </a:lvl1pPr>
            <a:lvl2pPr>
              <a:buNone/>
              <a:defRPr>
                <a:solidFill>
                  <a:srgbClr val="FFFFFF"/>
                </a:solidFill>
              </a:defRPr>
            </a:lvl2pPr>
            <a:lvl3pPr>
              <a:buNone/>
              <a:defRPr>
                <a:solidFill>
                  <a:srgbClr val="FFFFFF"/>
                </a:solidFill>
              </a:defRPr>
            </a:lvl3pPr>
            <a:lvl4pPr>
              <a:buNone/>
              <a:defRPr>
                <a:solidFill>
                  <a:srgbClr val="FFFFFF"/>
                </a:solidFill>
              </a:defRPr>
            </a:lvl4pPr>
            <a:lvl5pPr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5168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image" Target="../media/image5.emf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55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6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image" Target="../media/image5.emf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70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26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5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slideLayout" Target="../slideLayouts/slideLayout102.xml"/><Relationship Id="rId29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24" Type="http://schemas.openxmlformats.org/officeDocument/2006/relationships/slideLayout" Target="../slideLayouts/slideLayout106.xml"/><Relationship Id="rId32" Type="http://schemas.openxmlformats.org/officeDocument/2006/relationships/theme" Target="../theme/theme13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23" Type="http://schemas.openxmlformats.org/officeDocument/2006/relationships/slideLayout" Target="../slideLayouts/slideLayout105.xml"/><Relationship Id="rId28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101.xml"/><Relationship Id="rId31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Relationship Id="rId22" Type="http://schemas.openxmlformats.org/officeDocument/2006/relationships/slideLayout" Target="../slideLayouts/slideLayout104.xml"/><Relationship Id="rId27" Type="http://schemas.openxmlformats.org/officeDocument/2006/relationships/slideLayout" Target="../slideLayouts/slideLayout109.xml"/><Relationship Id="rId30" Type="http://schemas.openxmlformats.org/officeDocument/2006/relationships/slideLayout" Target="../slideLayouts/slideLayout11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.jpe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jpe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.jpe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2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image" Target="../media/image5.emf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image" Target="../media/image5.emf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RAITS BANN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A9DA670-1EB7-4D20-8DF1-DE991D3F8E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657" r:id="rId1"/>
    <p:sldLayoutId id="2147493658" r:id="rId2"/>
    <p:sldLayoutId id="2147493659" r:id="rId3"/>
  </p:sldLayoutIdLst>
  <p:transition spd="slow"/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/>
          <a:cs typeface="ヒラギノ角ゴ Pro W3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/>
          <a:cs typeface="ヒラギノ角ゴ Pro W3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/>
          <a:cs typeface="ヒラギノ角ゴ Pro W3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/>
          <a:cs typeface="ヒラギノ角ゴ Pro W3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/>
          <a:cs typeface="ヒラギノ角ゴ Pro W3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 i="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 i="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 i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9CAAF8C-F9A3-4D00-8646-F2AABB13847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247" name="Rectangle 2"/>
          <p:cNvSpPr>
            <a:spLocks noChangeArrowheads="1"/>
          </p:cNvSpPr>
          <p:nvPr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10248" name="Picture 13" descr="ppt_6062820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0"/>
            <a:ext cx="360203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Rectangle 14"/>
          <p:cNvSpPr>
            <a:spLocks noChangeArrowheads="1"/>
          </p:cNvSpPr>
          <p:nvPr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10250" name="Picture 18" descr="Straits Final vert' logo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27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698" r:id="rId1"/>
    <p:sldLayoutId id="2147493699" r:id="rId2"/>
    <p:sldLayoutId id="2147493700" r:id="rId3"/>
    <p:sldLayoutId id="2147493701" r:id="rId4"/>
    <p:sldLayoutId id="2147493702" r:id="rId5"/>
    <p:sldLayoutId id="2147493703" r:id="rId6"/>
    <p:sldLayoutId id="2147493704" r:id="rId7"/>
    <p:sldLayoutId id="2147493705" r:id="rId8"/>
    <p:sldLayoutId id="2147493706" r:id="rId9"/>
    <p:sldLayoutId id="2147493707" r:id="rId10"/>
    <p:sldLayoutId id="2147493708" r:id="rId11"/>
    <p:sldLayoutId id="2147493709" r:id="rId12"/>
    <p:sldLayoutId id="2147493710" r:id="rId13"/>
    <p:sldLayoutId id="2147493711" r:id="rId14"/>
  </p:sldLayoutIdLst>
  <p:transition spd="slow"/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  <a:cs typeface="ヒラギノ角ゴ Pro W3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TRAITS BANN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9A0F55B-8503-4BED-9428-E4AAAA85DF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712" r:id="rId1"/>
  </p:sldLayoutIdLst>
  <p:transition spd="slow"/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/>
          <a:cs typeface="ヒラギノ角ゴ Pro W3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/>
          <a:cs typeface="ヒラギノ角ゴ Pro W3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/>
          <a:cs typeface="ヒラギノ角ゴ Pro W3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/>
          <a:cs typeface="ヒラギノ角ゴ Pro W3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/>
          <a:cs typeface="ヒラギノ角ゴ Pro W3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 i="0">
                <a:solidFill>
                  <a:srgbClr val="000000"/>
                </a:solidFill>
                <a:ea typeface="ヒラギノ角ゴ Pro W3" pitchFamily="8" charset="-128"/>
                <a:cs typeface="+mn-cs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 i="0">
                <a:solidFill>
                  <a:srgbClr val="000000"/>
                </a:solidFill>
                <a:ea typeface="ヒラギノ角ゴ Pro W3" pitchFamily="8" charset="-128"/>
                <a:cs typeface="+mn-cs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 i="0">
                <a:solidFill>
                  <a:srgbClr val="000000"/>
                </a:solidFill>
                <a:latin typeface="Arial" charset="0"/>
                <a:ea typeface="ヒラギノ角ゴ Pro W3" pitchFamily="8" charset="-128"/>
                <a:cs typeface="+mn-cs"/>
              </a:defRPr>
            </a:lvl1pPr>
          </a:lstStyle>
          <a:p>
            <a:pPr>
              <a:defRPr/>
            </a:pPr>
            <a:fld id="{C9D94803-31F7-4197-A3A0-E5D6502BB8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295" name="Rectangle 2"/>
          <p:cNvSpPr>
            <a:spLocks noChangeArrowheads="1"/>
          </p:cNvSpPr>
          <p:nvPr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12296" name="Picture 13" descr="ppt_6062820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0"/>
            <a:ext cx="360203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Rectangle 14"/>
          <p:cNvSpPr>
            <a:spLocks noChangeArrowheads="1"/>
          </p:cNvSpPr>
          <p:nvPr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12298" name="Picture 18" descr="Straits Final vert' logo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27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713" r:id="rId1"/>
    <p:sldLayoutId id="2147493714" r:id="rId2"/>
    <p:sldLayoutId id="2147493715" r:id="rId3"/>
    <p:sldLayoutId id="2147493716" r:id="rId4"/>
    <p:sldLayoutId id="2147493717" r:id="rId5"/>
    <p:sldLayoutId id="2147493718" r:id="rId6"/>
    <p:sldLayoutId id="2147493719" r:id="rId7"/>
    <p:sldLayoutId id="2147493720" r:id="rId8"/>
    <p:sldLayoutId id="2147493721" r:id="rId9"/>
    <p:sldLayoutId id="2147493722" r:id="rId10"/>
    <p:sldLayoutId id="2147493723" r:id="rId11"/>
    <p:sldLayoutId id="2147493724" r:id="rId12"/>
    <p:sldLayoutId id="2147493725" r:id="rId13"/>
    <p:sldLayoutId id="2147493726" r:id="rId14"/>
  </p:sldLayoutIdLst>
  <p:transition spd="slow"/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  <a:cs typeface="ヒラギノ角ゴ Pro W3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3124200" y="0"/>
            <a:ext cx="53451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C78207E-B961-4596-B219-FD6DD2C89B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319" name="Line 2"/>
          <p:cNvSpPr>
            <a:spLocks noChangeShapeType="1"/>
          </p:cNvSpPr>
          <p:nvPr/>
        </p:nvSpPr>
        <p:spPr bwMode="auto">
          <a:xfrm>
            <a:off x="0" y="1135063"/>
            <a:ext cx="91440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47B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6508750"/>
            <a:ext cx="9144000" cy="3492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80808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47BA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AU" sz="18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Lucida Sans" pitchFamily="34" charset="0"/>
              <a:ea typeface="+mn-ea"/>
              <a:cs typeface="+mn-cs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0"/>
            <a:ext cx="9144000" cy="5778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80808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47BA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8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Lucida Sans" pitchFamily="34" charset="0"/>
              <a:ea typeface="+mn-ea"/>
              <a:cs typeface="+mn-cs"/>
            </a:endParaRPr>
          </a:p>
        </p:txBody>
      </p:sp>
      <p:sp>
        <p:nvSpPr>
          <p:cNvPr id="13323" name="Line 7"/>
          <p:cNvSpPr>
            <a:spLocks noChangeShapeType="1"/>
          </p:cNvSpPr>
          <p:nvPr/>
        </p:nvSpPr>
        <p:spPr bwMode="auto">
          <a:xfrm>
            <a:off x="893763" y="1073150"/>
            <a:ext cx="8062912" cy="0"/>
          </a:xfrm>
          <a:prstGeom prst="line">
            <a:avLst/>
          </a:prstGeom>
          <a:noFill/>
          <a:ln w="127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727" r:id="rId1"/>
    <p:sldLayoutId id="2147493728" r:id="rId2"/>
    <p:sldLayoutId id="2147493729" r:id="rId3"/>
    <p:sldLayoutId id="2147493730" r:id="rId4"/>
    <p:sldLayoutId id="2147493731" r:id="rId5"/>
    <p:sldLayoutId id="2147493732" r:id="rId6"/>
    <p:sldLayoutId id="2147493733" r:id="rId7"/>
    <p:sldLayoutId id="2147493734" r:id="rId8"/>
    <p:sldLayoutId id="2147493735" r:id="rId9"/>
    <p:sldLayoutId id="2147493736" r:id="rId10"/>
    <p:sldLayoutId id="2147493737" r:id="rId11"/>
    <p:sldLayoutId id="2147493741" r:id="rId12"/>
    <p:sldLayoutId id="2147493742" r:id="rId13"/>
    <p:sldLayoutId id="2147493743" r:id="rId14"/>
    <p:sldLayoutId id="2147493744" r:id="rId15"/>
    <p:sldLayoutId id="2147493745" r:id="rId16"/>
    <p:sldLayoutId id="2147493746" r:id="rId17"/>
    <p:sldLayoutId id="2147493750" r:id="rId18"/>
    <p:sldLayoutId id="2147493752" r:id="rId19"/>
    <p:sldLayoutId id="2147493753" r:id="rId20"/>
    <p:sldLayoutId id="2147493754" r:id="rId21"/>
    <p:sldLayoutId id="2147493755" r:id="rId22"/>
    <p:sldLayoutId id="2147493756" r:id="rId23"/>
    <p:sldLayoutId id="2147493757" r:id="rId24"/>
    <p:sldLayoutId id="2147493758" r:id="rId25"/>
    <p:sldLayoutId id="2147493759" r:id="rId26"/>
    <p:sldLayoutId id="2147493760" r:id="rId27"/>
    <p:sldLayoutId id="2147493761" r:id="rId28"/>
    <p:sldLayoutId id="2147493762" r:id="rId29"/>
    <p:sldLayoutId id="2147493764" r:id="rId30"/>
    <p:sldLayoutId id="2147493765" r:id="rId31"/>
  </p:sldLayoutIdLst>
  <p:hf hdr="0" dt="0"/>
  <p:txStyles>
    <p:titleStyle>
      <a:lvl1pPr algn="r" defTabSz="457200" rtl="0" fontAlgn="base"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Arial"/>
          <a:ea typeface="+mj-ea"/>
          <a:cs typeface="Arial"/>
        </a:defRPr>
      </a:lvl1pPr>
      <a:lvl2pPr algn="r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r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r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r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r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6pPr>
      <a:lvl7pPr marL="914400" algn="r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7pPr>
      <a:lvl8pPr marL="1371600" algn="r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8pPr>
      <a:lvl9pPr marL="1828800" algn="r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Clr>
          <a:srgbClr val="BA9765"/>
        </a:buClr>
        <a:buFont typeface="Arial" pitchFamily="34" charset="0"/>
        <a:buChar char="•"/>
        <a:defRPr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Clr>
          <a:srgbClr val="BA9765"/>
        </a:buClr>
        <a:buFont typeface="Courier New" pitchFamily="49" charset="0"/>
        <a:buChar char="o"/>
        <a:defRPr sz="16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Clr>
          <a:srgbClr val="BA9765"/>
        </a:buClr>
        <a:buFont typeface="Arial" pitchFamily="34" charset="0"/>
        <a:buChar char="•"/>
        <a:defRPr sz="1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Line 2"/>
          <p:cNvSpPr>
            <a:spLocks noChangeShapeType="1"/>
          </p:cNvSpPr>
          <p:nvPr/>
        </p:nvSpPr>
        <p:spPr bwMode="auto">
          <a:xfrm>
            <a:off x="0" y="1135063"/>
            <a:ext cx="91440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47B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 dirty="0"/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0" y="6508750"/>
            <a:ext cx="9144000" cy="3492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80808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47BA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AU" sz="18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Lucida Sans" pitchFamily="34" charset="0"/>
              <a:ea typeface="+mn-ea"/>
              <a:cs typeface="+mn-cs"/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1438275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237288"/>
            <a:ext cx="2895600" cy="25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00" b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37288"/>
            <a:ext cx="2133600" cy="25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700" b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DBB14341-1FAD-45FC-8FDA-181845990EA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0" y="0"/>
            <a:ext cx="9144000" cy="5778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80808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47BA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8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Lucida Sans" pitchFamily="34" charset="0"/>
              <a:ea typeface="+mn-ea"/>
              <a:cs typeface="+mn-cs"/>
            </a:endParaRPr>
          </a:p>
        </p:txBody>
      </p:sp>
      <p:sp>
        <p:nvSpPr>
          <p:cNvPr id="2057" name="Line 7"/>
          <p:cNvSpPr>
            <a:spLocks noChangeShapeType="1"/>
          </p:cNvSpPr>
          <p:nvPr/>
        </p:nvSpPr>
        <p:spPr bwMode="auto">
          <a:xfrm>
            <a:off x="893763" y="1073150"/>
            <a:ext cx="8062912" cy="0"/>
          </a:xfrm>
          <a:prstGeom prst="line">
            <a:avLst/>
          </a:prstGeom>
          <a:noFill/>
          <a:ln w="127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645" r:id="rId1"/>
    <p:sldLayoutId id="2147493646" r:id="rId2"/>
    <p:sldLayoutId id="2147493660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SzPct val="11000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 Unicode MS" pitchFamily="34" charset="-128"/>
        <a:buChar char="̶"/>
        <a:defRPr>
          <a:solidFill>
            <a:srgbClr val="777777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 Unicode MS" pitchFamily="34" charset="-128"/>
        <a:buChar char="-"/>
        <a:defRPr>
          <a:solidFill>
            <a:srgbClr val="777777"/>
          </a:solidFill>
          <a:latin typeface="Lucida Sans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 Unicode MS" pitchFamily="34" charset="-128"/>
        <a:buChar char="-"/>
        <a:defRPr>
          <a:solidFill>
            <a:srgbClr val="777777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 Unicode MS" pitchFamily="34" charset="-128"/>
        <a:buChar char="-"/>
        <a:defRPr>
          <a:solidFill>
            <a:srgbClr val="777777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 Unicode MS" pitchFamily="34" charset="-128"/>
        <a:buChar char="-"/>
        <a:defRPr>
          <a:solidFill>
            <a:srgbClr val="777777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 Unicode MS" pitchFamily="34" charset="-128"/>
        <a:buChar char="-"/>
        <a:defRPr>
          <a:solidFill>
            <a:srgbClr val="777777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 Unicode MS" pitchFamily="34" charset="-128"/>
        <a:buChar char="-"/>
        <a:defRPr>
          <a:solidFill>
            <a:srgbClr val="777777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 Unicode MS" pitchFamily="34" charset="-128"/>
        <a:buChar char="-"/>
        <a:defRPr>
          <a:solidFill>
            <a:srgbClr val="777777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>
            <a:off x="0" y="1135063"/>
            <a:ext cx="91440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47B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 dirty="0"/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0" y="6508750"/>
            <a:ext cx="9144000" cy="3492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80808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47BA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AU" sz="18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Lucida Sans" pitchFamily="34" charset="0"/>
              <a:ea typeface="+mn-ea"/>
              <a:cs typeface="+mn-cs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1438275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237288"/>
            <a:ext cx="2895600" cy="25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00" b="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37288"/>
            <a:ext cx="2133600" cy="25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700" b="0">
                <a:solidFill>
                  <a:srgbClr val="000000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1683A349-2F99-45C8-AF3F-8D6EA75E48A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0" y="0"/>
            <a:ext cx="9144000" cy="5778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80808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47BA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8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Lucida Sans" pitchFamily="34" charset="0"/>
              <a:ea typeface="+mn-ea"/>
              <a:cs typeface="+mn-cs"/>
            </a:endParaRPr>
          </a:p>
        </p:txBody>
      </p:sp>
      <p:sp>
        <p:nvSpPr>
          <p:cNvPr id="3081" name="Line 7"/>
          <p:cNvSpPr>
            <a:spLocks noChangeShapeType="1"/>
          </p:cNvSpPr>
          <p:nvPr/>
        </p:nvSpPr>
        <p:spPr bwMode="auto">
          <a:xfrm>
            <a:off x="893763" y="1073150"/>
            <a:ext cx="8062912" cy="0"/>
          </a:xfrm>
          <a:prstGeom prst="line">
            <a:avLst/>
          </a:prstGeom>
          <a:noFill/>
          <a:ln w="127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 dirty="0"/>
          </a:p>
        </p:txBody>
      </p:sp>
      <p:pic>
        <p:nvPicPr>
          <p:cNvPr id="3082" name="Picture 14" descr="Straits Tritton Mines (JPG) (2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03938"/>
            <a:ext cx="2362200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647" r:id="rId1"/>
    <p:sldLayoutId id="2147493648" r:id="rId2"/>
    <p:sldLayoutId id="2147493661" r:id="rId3"/>
    <p:sldLayoutId id="2147493662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SzPct val="11000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 Unicode MS" pitchFamily="34" charset="-128"/>
        <a:buChar char="̶"/>
        <a:defRPr>
          <a:solidFill>
            <a:srgbClr val="777777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 Unicode MS" pitchFamily="34" charset="-128"/>
        <a:buChar char="-"/>
        <a:defRPr>
          <a:solidFill>
            <a:srgbClr val="777777"/>
          </a:solidFill>
          <a:latin typeface="Lucida Sans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 Unicode MS" pitchFamily="34" charset="-128"/>
        <a:buChar char="-"/>
        <a:defRPr>
          <a:solidFill>
            <a:srgbClr val="777777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 Unicode MS" pitchFamily="34" charset="-128"/>
        <a:buChar char="-"/>
        <a:defRPr>
          <a:solidFill>
            <a:srgbClr val="777777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 Unicode MS" pitchFamily="34" charset="-128"/>
        <a:buChar char="-"/>
        <a:defRPr>
          <a:solidFill>
            <a:srgbClr val="777777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 Unicode MS" pitchFamily="34" charset="-128"/>
        <a:buChar char="-"/>
        <a:defRPr>
          <a:solidFill>
            <a:srgbClr val="777777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 Unicode MS" pitchFamily="34" charset="-128"/>
        <a:buChar char="-"/>
        <a:defRPr>
          <a:solidFill>
            <a:srgbClr val="777777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 Unicode MS" pitchFamily="34" charset="-128"/>
        <a:buChar char="-"/>
        <a:defRPr>
          <a:solidFill>
            <a:srgbClr val="777777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2"/>
          <p:cNvSpPr>
            <a:spLocks noChangeShapeType="1"/>
          </p:cNvSpPr>
          <p:nvPr/>
        </p:nvSpPr>
        <p:spPr bwMode="auto">
          <a:xfrm>
            <a:off x="0" y="1135063"/>
            <a:ext cx="91440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47B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 dirty="0"/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0" y="6508750"/>
            <a:ext cx="9144000" cy="3492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80808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47BA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AU" sz="18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Lucida Sans" pitchFamily="34" charset="0"/>
              <a:ea typeface="+mn-ea"/>
              <a:cs typeface="+mn-cs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1438275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237288"/>
            <a:ext cx="2895600" cy="25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00" b="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37288"/>
            <a:ext cx="2133600" cy="25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700" b="0">
                <a:solidFill>
                  <a:srgbClr val="000000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357572D-0432-4DEB-A948-1E98D8CAF61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0" y="0"/>
            <a:ext cx="9144000" cy="5778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80808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47BA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8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Lucida Sans" pitchFamily="34" charset="0"/>
              <a:ea typeface="+mn-ea"/>
              <a:cs typeface="+mn-cs"/>
            </a:endParaRPr>
          </a:p>
        </p:txBody>
      </p:sp>
      <p:sp>
        <p:nvSpPr>
          <p:cNvPr id="4105" name="Line 7"/>
          <p:cNvSpPr>
            <a:spLocks noChangeShapeType="1"/>
          </p:cNvSpPr>
          <p:nvPr/>
        </p:nvSpPr>
        <p:spPr bwMode="auto">
          <a:xfrm>
            <a:off x="893763" y="1073150"/>
            <a:ext cx="8062912" cy="0"/>
          </a:xfrm>
          <a:prstGeom prst="line">
            <a:avLst/>
          </a:prstGeom>
          <a:noFill/>
          <a:ln w="127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 dirty="0"/>
          </a:p>
        </p:txBody>
      </p:sp>
      <p:pic>
        <p:nvPicPr>
          <p:cNvPr id="4106" name="Picture 14" descr="Straits Tritton Mines (JPG) (2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03938"/>
            <a:ext cx="2362200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649" r:id="rId1"/>
    <p:sldLayoutId id="2147493650" r:id="rId2"/>
    <p:sldLayoutId id="2147493663" r:id="rId3"/>
    <p:sldLayoutId id="2147493664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SzPct val="11000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 Unicode MS" pitchFamily="34" charset="-128"/>
        <a:buChar char="̶"/>
        <a:defRPr>
          <a:solidFill>
            <a:srgbClr val="777777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 Unicode MS" pitchFamily="34" charset="-128"/>
        <a:buChar char="-"/>
        <a:defRPr>
          <a:solidFill>
            <a:srgbClr val="777777"/>
          </a:solidFill>
          <a:latin typeface="Lucida Sans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 Unicode MS" pitchFamily="34" charset="-128"/>
        <a:buChar char="-"/>
        <a:defRPr>
          <a:solidFill>
            <a:srgbClr val="777777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 Unicode MS" pitchFamily="34" charset="-128"/>
        <a:buChar char="-"/>
        <a:defRPr>
          <a:solidFill>
            <a:srgbClr val="777777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 Unicode MS" pitchFamily="34" charset="-128"/>
        <a:buChar char="-"/>
        <a:defRPr>
          <a:solidFill>
            <a:srgbClr val="777777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 Unicode MS" pitchFamily="34" charset="-128"/>
        <a:buChar char="-"/>
        <a:defRPr>
          <a:solidFill>
            <a:srgbClr val="777777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 Unicode MS" pitchFamily="34" charset="-128"/>
        <a:buChar char="-"/>
        <a:defRPr>
          <a:solidFill>
            <a:srgbClr val="777777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 Unicode MS" pitchFamily="34" charset="-128"/>
        <a:buChar char="-"/>
        <a:defRPr>
          <a:solidFill>
            <a:srgbClr val="777777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2"/>
          <p:cNvSpPr>
            <a:spLocks noChangeShapeType="1"/>
          </p:cNvSpPr>
          <p:nvPr/>
        </p:nvSpPr>
        <p:spPr bwMode="auto">
          <a:xfrm>
            <a:off x="0" y="1135063"/>
            <a:ext cx="91440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47B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 dirty="0"/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0" y="6508750"/>
            <a:ext cx="9144000" cy="3492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80808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47BA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AU" sz="18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Lucida Sans" pitchFamily="34" charset="0"/>
              <a:ea typeface="+mn-ea"/>
              <a:cs typeface="+mn-cs"/>
            </a:endParaRP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1438275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237288"/>
            <a:ext cx="2895600" cy="25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00" b="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37288"/>
            <a:ext cx="2133600" cy="25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700" b="0">
                <a:solidFill>
                  <a:srgbClr val="000000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4B3B328E-FADB-4DE3-BD52-40597CC6125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0" y="0"/>
            <a:ext cx="9144000" cy="5778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80808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47BA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8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Lucida Sans" pitchFamily="34" charset="0"/>
              <a:ea typeface="+mn-ea"/>
              <a:cs typeface="+mn-cs"/>
            </a:endParaRPr>
          </a:p>
        </p:txBody>
      </p:sp>
      <p:sp>
        <p:nvSpPr>
          <p:cNvPr id="5129" name="Line 7"/>
          <p:cNvSpPr>
            <a:spLocks noChangeShapeType="1"/>
          </p:cNvSpPr>
          <p:nvPr/>
        </p:nvSpPr>
        <p:spPr bwMode="auto">
          <a:xfrm>
            <a:off x="893763" y="1073150"/>
            <a:ext cx="8062912" cy="0"/>
          </a:xfrm>
          <a:prstGeom prst="line">
            <a:avLst/>
          </a:prstGeom>
          <a:noFill/>
          <a:ln w="127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 dirty="0"/>
          </a:p>
        </p:txBody>
      </p:sp>
      <p:pic>
        <p:nvPicPr>
          <p:cNvPr id="5130" name="Picture 14" descr="Straits Tritton Mines (JPG) (2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03938"/>
            <a:ext cx="2362200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651" r:id="rId1"/>
    <p:sldLayoutId id="2147493652" r:id="rId2"/>
    <p:sldLayoutId id="2147493665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SzPct val="11000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 Unicode MS" pitchFamily="34" charset="-128"/>
        <a:buChar char="̶"/>
        <a:defRPr>
          <a:solidFill>
            <a:srgbClr val="777777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 Unicode MS" pitchFamily="34" charset="-128"/>
        <a:buChar char="-"/>
        <a:defRPr>
          <a:solidFill>
            <a:srgbClr val="777777"/>
          </a:solidFill>
          <a:latin typeface="Lucida Sans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 Unicode MS" pitchFamily="34" charset="-128"/>
        <a:buChar char="-"/>
        <a:defRPr>
          <a:solidFill>
            <a:srgbClr val="777777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 Unicode MS" pitchFamily="34" charset="-128"/>
        <a:buChar char="-"/>
        <a:defRPr>
          <a:solidFill>
            <a:srgbClr val="777777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 Unicode MS" pitchFamily="34" charset="-128"/>
        <a:buChar char="-"/>
        <a:defRPr>
          <a:solidFill>
            <a:srgbClr val="777777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 Unicode MS" pitchFamily="34" charset="-128"/>
        <a:buChar char="-"/>
        <a:defRPr>
          <a:solidFill>
            <a:srgbClr val="777777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 Unicode MS" pitchFamily="34" charset="-128"/>
        <a:buChar char="-"/>
        <a:defRPr>
          <a:solidFill>
            <a:srgbClr val="777777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 Unicode MS" pitchFamily="34" charset="-128"/>
        <a:buChar char="-"/>
        <a:defRPr>
          <a:solidFill>
            <a:srgbClr val="777777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Line 2"/>
          <p:cNvSpPr>
            <a:spLocks noChangeShapeType="1"/>
          </p:cNvSpPr>
          <p:nvPr/>
        </p:nvSpPr>
        <p:spPr bwMode="auto">
          <a:xfrm>
            <a:off x="0" y="1135063"/>
            <a:ext cx="91440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47B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 dirty="0"/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0" y="6508750"/>
            <a:ext cx="9144000" cy="3492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80808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47BA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AU" sz="18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Lucida Sans" pitchFamily="34" charset="0"/>
              <a:ea typeface="+mn-ea"/>
              <a:cs typeface="+mn-cs"/>
            </a:endParaRP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1438275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237288"/>
            <a:ext cx="2895600" cy="25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00" b="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37288"/>
            <a:ext cx="2133600" cy="25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700" b="0">
                <a:solidFill>
                  <a:srgbClr val="000000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F8AD4ABD-534A-49EC-8240-83236EE00C9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0" y="0"/>
            <a:ext cx="9144000" cy="5778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80808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47BA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8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Lucida Sans" pitchFamily="34" charset="0"/>
              <a:ea typeface="+mn-ea"/>
              <a:cs typeface="+mn-cs"/>
            </a:endParaRPr>
          </a:p>
        </p:txBody>
      </p:sp>
      <p:sp>
        <p:nvSpPr>
          <p:cNvPr id="6153" name="Line 7"/>
          <p:cNvSpPr>
            <a:spLocks noChangeShapeType="1"/>
          </p:cNvSpPr>
          <p:nvPr/>
        </p:nvSpPr>
        <p:spPr bwMode="auto">
          <a:xfrm>
            <a:off x="893763" y="1073150"/>
            <a:ext cx="8062912" cy="0"/>
          </a:xfrm>
          <a:prstGeom prst="line">
            <a:avLst/>
          </a:prstGeom>
          <a:noFill/>
          <a:ln w="127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 dirty="0"/>
          </a:p>
        </p:txBody>
      </p:sp>
      <p:pic>
        <p:nvPicPr>
          <p:cNvPr id="6154" name="Picture 14" descr="Straits Tritton Mines (JPG) (2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03938"/>
            <a:ext cx="2362200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653" r:id="rId1"/>
    <p:sldLayoutId id="2147493654" r:id="rId2"/>
    <p:sldLayoutId id="2147493666" r:id="rId3"/>
    <p:sldLayoutId id="2147493667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SzPct val="11000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 Unicode MS" pitchFamily="34" charset="-128"/>
        <a:buChar char="̶"/>
        <a:defRPr>
          <a:solidFill>
            <a:srgbClr val="777777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 Unicode MS" pitchFamily="34" charset="-128"/>
        <a:buChar char="-"/>
        <a:defRPr>
          <a:solidFill>
            <a:srgbClr val="777777"/>
          </a:solidFill>
          <a:latin typeface="Lucida Sans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 Unicode MS" pitchFamily="34" charset="-128"/>
        <a:buChar char="-"/>
        <a:defRPr>
          <a:solidFill>
            <a:srgbClr val="777777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 Unicode MS" pitchFamily="34" charset="-128"/>
        <a:buChar char="-"/>
        <a:defRPr>
          <a:solidFill>
            <a:srgbClr val="777777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 Unicode MS" pitchFamily="34" charset="-128"/>
        <a:buChar char="-"/>
        <a:defRPr>
          <a:solidFill>
            <a:srgbClr val="777777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 Unicode MS" pitchFamily="34" charset="-128"/>
        <a:buChar char="-"/>
        <a:defRPr>
          <a:solidFill>
            <a:srgbClr val="777777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 Unicode MS" pitchFamily="34" charset="-128"/>
        <a:buChar char="-"/>
        <a:defRPr>
          <a:solidFill>
            <a:srgbClr val="777777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 Unicode MS" pitchFamily="34" charset="-128"/>
        <a:buChar char="-"/>
        <a:defRPr>
          <a:solidFill>
            <a:srgbClr val="777777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2"/>
          <p:cNvSpPr>
            <a:spLocks noChangeShapeType="1"/>
          </p:cNvSpPr>
          <p:nvPr/>
        </p:nvSpPr>
        <p:spPr bwMode="auto">
          <a:xfrm>
            <a:off x="0" y="1135063"/>
            <a:ext cx="91440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47B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 dirty="0"/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0" y="6508750"/>
            <a:ext cx="9144000" cy="3492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80808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47BA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AU" sz="18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Lucida Sans" pitchFamily="34" charset="0"/>
              <a:ea typeface="+mn-ea"/>
              <a:cs typeface="+mn-cs"/>
            </a:endParaRP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1438275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237288"/>
            <a:ext cx="2895600" cy="25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00" b="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37288"/>
            <a:ext cx="2133600" cy="25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700" b="0">
                <a:solidFill>
                  <a:srgbClr val="000000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39EB6E2-83C8-4ABF-94F1-51AF46EAC93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0" y="0"/>
            <a:ext cx="9144000" cy="5778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80808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47BA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8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Lucida Sans" pitchFamily="34" charset="0"/>
              <a:ea typeface="+mn-ea"/>
              <a:cs typeface="+mn-cs"/>
            </a:endParaRPr>
          </a:p>
        </p:txBody>
      </p:sp>
      <p:sp>
        <p:nvSpPr>
          <p:cNvPr id="7177" name="Line 7"/>
          <p:cNvSpPr>
            <a:spLocks noChangeShapeType="1"/>
          </p:cNvSpPr>
          <p:nvPr/>
        </p:nvSpPr>
        <p:spPr bwMode="auto">
          <a:xfrm>
            <a:off x="893763" y="1073150"/>
            <a:ext cx="8062912" cy="0"/>
          </a:xfrm>
          <a:prstGeom prst="line">
            <a:avLst/>
          </a:prstGeom>
          <a:noFill/>
          <a:ln w="127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 dirty="0"/>
          </a:p>
        </p:txBody>
      </p:sp>
      <p:pic>
        <p:nvPicPr>
          <p:cNvPr id="7178" name="Picture 14" descr="Straits Tritton Mines (JPG) (2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03938"/>
            <a:ext cx="2362200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655" r:id="rId1"/>
    <p:sldLayoutId id="2147493656" r:id="rId2"/>
    <p:sldLayoutId id="2147493668" r:id="rId3"/>
    <p:sldLayoutId id="2147493669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rgbClr val="0033CC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SzPct val="11000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 Unicode MS" pitchFamily="34" charset="-128"/>
        <a:buChar char="̶"/>
        <a:defRPr>
          <a:solidFill>
            <a:srgbClr val="777777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 Unicode MS" pitchFamily="34" charset="-128"/>
        <a:buChar char="-"/>
        <a:defRPr>
          <a:solidFill>
            <a:srgbClr val="777777"/>
          </a:solidFill>
          <a:latin typeface="Lucida Sans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 Unicode MS" pitchFamily="34" charset="-128"/>
        <a:buChar char="-"/>
        <a:defRPr>
          <a:solidFill>
            <a:srgbClr val="777777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 Unicode MS" pitchFamily="34" charset="-128"/>
        <a:buChar char="-"/>
        <a:defRPr>
          <a:solidFill>
            <a:srgbClr val="777777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 Unicode MS" pitchFamily="34" charset="-128"/>
        <a:buChar char="-"/>
        <a:defRPr>
          <a:solidFill>
            <a:srgbClr val="777777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 Unicode MS" pitchFamily="34" charset="-128"/>
        <a:buChar char="-"/>
        <a:defRPr>
          <a:solidFill>
            <a:srgbClr val="777777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 Unicode MS" pitchFamily="34" charset="-128"/>
        <a:buChar char="-"/>
        <a:defRPr>
          <a:solidFill>
            <a:srgbClr val="777777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 Unicode MS" pitchFamily="34" charset="-128"/>
        <a:buChar char="-"/>
        <a:defRPr>
          <a:solidFill>
            <a:srgbClr val="777777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 i="0">
                <a:solidFill>
                  <a:srgbClr val="000000"/>
                </a:solidFill>
                <a:latin typeface="Arial" charset="0"/>
                <a:ea typeface="ヒラギノ角ゴ Pro W3" pitchFamily="8" charset="-128"/>
                <a:cs typeface="+mn-cs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 i="0">
                <a:solidFill>
                  <a:srgbClr val="000000"/>
                </a:solidFill>
                <a:latin typeface="Arial" charset="0"/>
                <a:ea typeface="ヒラギノ角ゴ Pro W3" pitchFamily="8" charset="-128"/>
                <a:cs typeface="+mn-cs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 i="0">
                <a:solidFill>
                  <a:srgbClr val="000000"/>
                </a:solidFill>
                <a:latin typeface="Arial" charset="0"/>
                <a:ea typeface="ヒラギノ角ゴ Pro W3" pitchFamily="8" charset="-128"/>
                <a:cs typeface="+mn-cs"/>
              </a:defRPr>
            </a:lvl1pPr>
          </a:lstStyle>
          <a:p>
            <a:pPr>
              <a:defRPr/>
            </a:pPr>
            <a:fld id="{D1A5F0EE-FD22-454B-BACF-38AFA71F09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199" name="Rectangle 2"/>
          <p:cNvSpPr>
            <a:spLocks noChangeArrowheads="1"/>
          </p:cNvSpPr>
          <p:nvPr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8200" name="Picture 13" descr="ppt_6062820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0"/>
            <a:ext cx="360203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Rectangle 14"/>
          <p:cNvSpPr>
            <a:spLocks noChangeArrowheads="1"/>
          </p:cNvSpPr>
          <p:nvPr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8202" name="Picture 18" descr="Straits Final vert' logo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27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670" r:id="rId1"/>
    <p:sldLayoutId id="2147493671" r:id="rId2"/>
    <p:sldLayoutId id="2147493672" r:id="rId3"/>
    <p:sldLayoutId id="2147493673" r:id="rId4"/>
    <p:sldLayoutId id="2147493674" r:id="rId5"/>
    <p:sldLayoutId id="2147493675" r:id="rId6"/>
    <p:sldLayoutId id="2147493676" r:id="rId7"/>
    <p:sldLayoutId id="2147493677" r:id="rId8"/>
    <p:sldLayoutId id="2147493678" r:id="rId9"/>
    <p:sldLayoutId id="2147493679" r:id="rId10"/>
    <p:sldLayoutId id="2147493680" r:id="rId11"/>
    <p:sldLayoutId id="2147493681" r:id="rId12"/>
    <p:sldLayoutId id="2147493682" r:id="rId13"/>
    <p:sldLayoutId id="2147493683" r:id="rId14"/>
  </p:sldLayoutIdLst>
  <p:transition spd="slow"/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  <a:cs typeface="ヒラギノ角ゴ Pro W3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 i="0">
                <a:solidFill>
                  <a:srgbClr val="000000"/>
                </a:solidFill>
                <a:latin typeface="Arial" charset="0"/>
                <a:ea typeface="ヒラギノ角ゴ Pro W3" pitchFamily="8" charset="-128"/>
                <a:cs typeface="+mn-cs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 i="0">
                <a:solidFill>
                  <a:srgbClr val="000000"/>
                </a:solidFill>
                <a:latin typeface="Arial" charset="0"/>
                <a:ea typeface="ヒラギノ角ゴ Pro W3" pitchFamily="8" charset="-128"/>
                <a:cs typeface="+mn-cs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 i="0">
                <a:solidFill>
                  <a:srgbClr val="000000"/>
                </a:solidFill>
                <a:latin typeface="Arial" charset="0"/>
                <a:ea typeface="ヒラギノ角ゴ Pro W3" pitchFamily="8" charset="-128"/>
                <a:cs typeface="+mn-cs"/>
              </a:defRPr>
            </a:lvl1pPr>
          </a:lstStyle>
          <a:p>
            <a:pPr>
              <a:defRPr/>
            </a:pPr>
            <a:fld id="{A1828471-0E10-4B10-8A71-EDBC5F4736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223" name="Rectangle 2"/>
          <p:cNvSpPr>
            <a:spLocks noChangeArrowheads="1"/>
          </p:cNvSpPr>
          <p:nvPr/>
        </p:nvSpPr>
        <p:spPr bwMode="auto">
          <a:xfrm flipV="1">
            <a:off x="0" y="0"/>
            <a:ext cx="1571625" cy="1428750"/>
          </a:xfrm>
          <a:prstGeom prst="rect">
            <a:avLst/>
          </a:prstGeom>
          <a:solidFill>
            <a:srgbClr val="5E5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9224" name="Picture 13" descr="ppt_6062820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0"/>
            <a:ext cx="360203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Rectangle 14"/>
          <p:cNvSpPr>
            <a:spLocks noChangeArrowheads="1"/>
          </p:cNvSpPr>
          <p:nvPr/>
        </p:nvSpPr>
        <p:spPr bwMode="auto">
          <a:xfrm>
            <a:off x="8458200" y="0"/>
            <a:ext cx="685800" cy="6858000"/>
          </a:xfrm>
          <a:prstGeom prst="rect">
            <a:avLst/>
          </a:prstGeom>
          <a:solidFill>
            <a:srgbClr val="84B3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AU" sz="2400" b="0" i="1" dirty="0">
              <a:solidFill>
                <a:srgbClr val="000000"/>
              </a:solidFill>
            </a:endParaRPr>
          </a:p>
        </p:txBody>
      </p:sp>
      <p:pic>
        <p:nvPicPr>
          <p:cNvPr id="9226" name="Picture 18" descr="Straits Final vert' logo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1438"/>
            <a:ext cx="8778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27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57938"/>
            <a:ext cx="5064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684" r:id="rId1"/>
    <p:sldLayoutId id="2147493685" r:id="rId2"/>
    <p:sldLayoutId id="2147493686" r:id="rId3"/>
    <p:sldLayoutId id="2147493687" r:id="rId4"/>
    <p:sldLayoutId id="2147493688" r:id="rId5"/>
    <p:sldLayoutId id="2147493689" r:id="rId6"/>
    <p:sldLayoutId id="2147493690" r:id="rId7"/>
    <p:sldLayoutId id="2147493691" r:id="rId8"/>
    <p:sldLayoutId id="2147493692" r:id="rId9"/>
    <p:sldLayoutId id="2147493693" r:id="rId10"/>
    <p:sldLayoutId id="2147493694" r:id="rId11"/>
    <p:sldLayoutId id="2147493695" r:id="rId12"/>
    <p:sldLayoutId id="2147493696" r:id="rId13"/>
    <p:sldLayoutId id="2147493697" r:id="rId14"/>
  </p:sldLayoutIdLst>
  <p:transition spd="slow"/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  <a:cs typeface="ヒラギノ角ゴ Pro W3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52.jpeg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17.jpg"/><Relationship Id="rId4" Type="http://schemas.openxmlformats.org/officeDocument/2006/relationships/image" Target="../media/image16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95234"/>
            <a:ext cx="4334933" cy="905215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Cathodes to Concentrate:</a:t>
            </a:r>
            <a:r>
              <a:rPr lang="en-AU" dirty="0"/>
              <a:t/>
            </a:r>
            <a:br>
              <a:rPr lang="en-AU" dirty="0"/>
            </a:b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3200399"/>
            <a:ext cx="4419600" cy="956129"/>
          </a:xfrm>
        </p:spPr>
        <p:txBody>
          <a:bodyPr>
            <a:normAutofit/>
          </a:bodyPr>
          <a:lstStyle/>
          <a:p>
            <a:r>
              <a:rPr lang="en-US" sz="1600" dirty="0" smtClean="0"/>
              <a:t>The changing face of Straits, and the evolution of exploration within the </a:t>
            </a:r>
            <a:r>
              <a:rPr lang="en-US" sz="1600" dirty="0" err="1" smtClean="0"/>
              <a:t>Girilambone</a:t>
            </a:r>
            <a:r>
              <a:rPr lang="en-US" sz="1600" dirty="0" smtClean="0"/>
              <a:t> Group</a:t>
            </a:r>
            <a:r>
              <a:rPr lang="en-US" sz="1600" dirty="0" smtClean="0"/>
              <a:t>.</a:t>
            </a: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D9EA22-B490-482C-A11C-BE87D022E3FE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495300" y="4191000"/>
            <a:ext cx="3657600" cy="87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BA9765"/>
              </a:buClr>
              <a:buFont typeface="Arial" pitchFamily="34" charset="0"/>
              <a:buNone/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fontAlgn="base">
              <a:spcBef>
                <a:spcPct val="20000"/>
              </a:spcBef>
              <a:spcAft>
                <a:spcPct val="0"/>
              </a:spcAft>
              <a:buClr>
                <a:srgbClr val="BA9765"/>
              </a:buClr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fontAlgn="base">
              <a:spcBef>
                <a:spcPct val="20000"/>
              </a:spcBef>
              <a:spcAft>
                <a:spcPct val="0"/>
              </a:spcAft>
              <a:buClr>
                <a:srgbClr val="BA9765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Mines and Wines Conference </a:t>
            </a:r>
            <a:r>
              <a:rPr lang="en-US" sz="1600" dirty="0" smtClean="0"/>
              <a:t>2015</a:t>
            </a:r>
          </a:p>
          <a:p>
            <a:pPr algn="ctr"/>
            <a:endParaRPr lang="en-US" sz="1600" dirty="0" smtClean="0"/>
          </a:p>
          <a:p>
            <a:pPr algn="ctr"/>
            <a:r>
              <a:rPr lang="en-US" sz="1600" b="0" dirty="0" smtClean="0"/>
              <a:t>Chris Raymond</a:t>
            </a:r>
            <a:endParaRPr lang="en-GB" sz="1600" b="0" dirty="0"/>
          </a:p>
        </p:txBody>
      </p:sp>
    </p:spTree>
    <p:extLst>
      <p:ext uri="{BB962C8B-B14F-4D97-AF65-F5344CB8AC3E}">
        <p14:creationId xmlns:p14="http://schemas.microsoft.com/office/powerpoint/2010/main" val="340329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Magnetics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106056"/>
            <a:ext cx="2739074" cy="53640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676400"/>
            <a:ext cx="3207737" cy="46251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" y="1020628"/>
            <a:ext cx="290892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smtClean="0">
                <a:solidFill>
                  <a:schemeClr val="tx1"/>
                </a:solidFill>
              </a:rPr>
              <a:t>Magnetics highlight basement volcanic complexes and general stratigraphy trends, but always need field validation.</a:t>
            </a:r>
          </a:p>
          <a:p>
            <a:r>
              <a:rPr lang="en-US" sz="1400" b="0" dirty="0" smtClean="0">
                <a:solidFill>
                  <a:schemeClr val="tx1"/>
                </a:solidFill>
              </a:rPr>
              <a:t>Filtering the data is critical:</a:t>
            </a:r>
          </a:p>
          <a:p>
            <a:r>
              <a:rPr lang="en-US" sz="1400" b="0" dirty="0">
                <a:solidFill>
                  <a:schemeClr val="tx1"/>
                </a:solidFill>
              </a:rPr>
              <a:t>	</a:t>
            </a:r>
            <a:r>
              <a:rPr lang="en-US" sz="1400" b="0" dirty="0" smtClean="0">
                <a:solidFill>
                  <a:schemeClr val="tx1"/>
                </a:solidFill>
              </a:rPr>
              <a:t>RTP, 1VD with correct 	scaling as first pass.</a:t>
            </a:r>
          </a:p>
          <a:p>
            <a:endParaRPr lang="en-US" sz="1400" b="0" dirty="0" smtClean="0">
              <a:solidFill>
                <a:schemeClr val="tx1"/>
              </a:solidFill>
            </a:endParaRPr>
          </a:p>
          <a:p>
            <a:r>
              <a:rPr lang="en-US" sz="1400" b="0" dirty="0">
                <a:solidFill>
                  <a:schemeClr val="tx1"/>
                </a:solidFill>
              </a:rPr>
              <a:t>Filters are critical, as is shown by the two images. Rescaling when going from regional to prospect scale is also critical. </a:t>
            </a:r>
            <a:endParaRPr lang="en-GB" sz="1400" b="0" dirty="0">
              <a:solidFill>
                <a:schemeClr val="tx1"/>
              </a:solidFill>
            </a:endParaRPr>
          </a:p>
          <a:p>
            <a:endParaRPr lang="en-GB" sz="1400" b="0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 rot="1575729">
            <a:off x="3086100" y="3624704"/>
            <a:ext cx="381000" cy="167410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 rot="1746312">
            <a:off x="3486494" y="2249705"/>
            <a:ext cx="708833" cy="318195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 rot="5838214">
            <a:off x="2639003" y="4404466"/>
            <a:ext cx="488283" cy="261505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Arrow Connector 14"/>
          <p:cNvCxnSpPr>
            <a:stCxn id="10" idx="0"/>
          </p:cNvCxnSpPr>
          <p:nvPr/>
        </p:nvCxnSpPr>
        <p:spPr>
          <a:xfrm>
            <a:off x="3012836" y="4551841"/>
            <a:ext cx="3720472" cy="124067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8" idx="7"/>
          </p:cNvCxnSpPr>
          <p:nvPr/>
        </p:nvCxnSpPr>
        <p:spPr>
          <a:xfrm>
            <a:off x="4114597" y="2432410"/>
            <a:ext cx="3280471" cy="385501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6" idx="6"/>
          </p:cNvCxnSpPr>
          <p:nvPr/>
        </p:nvCxnSpPr>
        <p:spPr>
          <a:xfrm>
            <a:off x="3447436" y="3792701"/>
            <a:ext cx="3562964" cy="233198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6200" y="3872356"/>
            <a:ext cx="24314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Magnetics is not used to direct detect the </a:t>
            </a:r>
            <a:r>
              <a:rPr lang="en-US" sz="1400" dirty="0" err="1" smtClean="0">
                <a:solidFill>
                  <a:schemeClr val="tx1"/>
                </a:solidFill>
              </a:rPr>
              <a:t>sulphide</a:t>
            </a:r>
            <a:r>
              <a:rPr lang="en-US" sz="1400" dirty="0" smtClean="0">
                <a:solidFill>
                  <a:schemeClr val="tx1"/>
                </a:solidFill>
              </a:rPr>
              <a:t> bodies; </a:t>
            </a:r>
          </a:p>
          <a:p>
            <a:pPr algn="ctr"/>
            <a:endParaRPr lang="en-US" sz="1400" dirty="0" smtClean="0">
              <a:solidFill>
                <a:schemeClr val="tx1"/>
              </a:solidFill>
            </a:endParaRP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It places you on the football field, and then you have to find the goals.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94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Suface</a:t>
            </a:r>
            <a:r>
              <a:rPr lang="en-US" dirty="0" smtClean="0"/>
              <a:t> Electromagnetics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172856"/>
            <a:ext cx="4526391" cy="432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8" y="1292871"/>
            <a:ext cx="4187078" cy="432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7230" y="1039092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SIROTEM Survey 1993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5000" y="1701533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HP FLTEM Survey 2015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22407" y="1057565"/>
            <a:ext cx="495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The High Powered FLTEM saw a different depth to the previous SIROTEM MLTEM survey.</a:t>
            </a:r>
          </a:p>
          <a:p>
            <a:endParaRPr lang="en-US" sz="1400" dirty="0" smtClean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855" y="5612871"/>
            <a:ext cx="4953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The higher current loop helped, as did tight survey stations, and data stacking, however working around the open cut pits made design more challenging.</a:t>
            </a:r>
          </a:p>
          <a:p>
            <a:endParaRPr lang="en-US" sz="1400" dirty="0" smtClean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42755" y="3276600"/>
            <a:ext cx="4953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North East,</a:t>
            </a:r>
          </a:p>
          <a:p>
            <a:r>
              <a:rPr lang="en-US" sz="1400" dirty="0" err="1" smtClean="0">
                <a:solidFill>
                  <a:schemeClr val="tx1"/>
                </a:solidFill>
              </a:rPr>
              <a:t>Hartmans</a:t>
            </a:r>
            <a:r>
              <a:rPr lang="en-US" sz="1400" dirty="0" smtClean="0">
                <a:solidFill>
                  <a:schemeClr val="tx1"/>
                </a:solidFill>
              </a:rPr>
              <a:t>, &amp;</a:t>
            </a:r>
          </a:p>
          <a:p>
            <a:r>
              <a:rPr lang="en-US" sz="1400" dirty="0" err="1" smtClean="0">
                <a:solidFill>
                  <a:schemeClr val="tx1"/>
                </a:solidFill>
              </a:rPr>
              <a:t>Larsens</a:t>
            </a:r>
            <a:r>
              <a:rPr lang="en-US" sz="1400" dirty="0" smtClean="0">
                <a:solidFill>
                  <a:schemeClr val="tx1"/>
                </a:solidFill>
              </a:rPr>
              <a:t> Pits</a:t>
            </a:r>
            <a:endParaRPr lang="en-GB" sz="1400" dirty="0">
              <a:solidFill>
                <a:schemeClr val="tx1"/>
              </a:solidFill>
            </a:endParaRPr>
          </a:p>
        </p:txBody>
      </p:sp>
      <p:cxnSp>
        <p:nvCxnSpPr>
          <p:cNvPr id="5" name="Straight Arrow Connector 4"/>
          <p:cNvCxnSpPr>
            <a:stCxn id="14" idx="1"/>
          </p:cNvCxnSpPr>
          <p:nvPr/>
        </p:nvCxnSpPr>
        <p:spPr>
          <a:xfrm flipH="1" flipV="1">
            <a:off x="1524001" y="3505200"/>
            <a:ext cx="1118754" cy="1407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1524001" y="2971802"/>
            <a:ext cx="1118754" cy="4810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083378" y="3886200"/>
            <a:ext cx="559377" cy="4466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733800" y="3212336"/>
            <a:ext cx="1752600" cy="2405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810000" y="3645932"/>
            <a:ext cx="115685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810000" y="3886200"/>
            <a:ext cx="21336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325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Downhole</a:t>
            </a:r>
            <a:r>
              <a:rPr lang="en-US" dirty="0" smtClean="0"/>
              <a:t> Electromagnetics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247231"/>
            <a:ext cx="5001534" cy="48882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2998"/>
            <a:ext cx="3403537" cy="28956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33400" y="4184929"/>
            <a:ext cx="33920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tx1"/>
                </a:solidFill>
              </a:rPr>
              <a:t>Downhole</a:t>
            </a:r>
            <a:r>
              <a:rPr lang="en-US" sz="1400" dirty="0" smtClean="0">
                <a:solidFill>
                  <a:schemeClr val="tx1"/>
                </a:solidFill>
              </a:rPr>
              <a:t> EM has shown a marked difference between the 20A system (blue lines), and newer high powered ~150A system (black lines). This is in part also due to a larger loop and better coupling angle (shown right).</a:t>
            </a:r>
          </a:p>
          <a:p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There is no discernible off hole anomalism with the lower power technique.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1686" y="6135462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tx1"/>
                </a:solidFill>
              </a:rPr>
              <a:t>Downhole</a:t>
            </a:r>
            <a:r>
              <a:rPr lang="en-US" sz="1400" dirty="0" smtClean="0">
                <a:solidFill>
                  <a:schemeClr val="tx1"/>
                </a:solidFill>
              </a:rPr>
              <a:t> EM Comparison images</a:t>
            </a:r>
          </a:p>
        </p:txBody>
      </p:sp>
    </p:spTree>
    <p:extLst>
      <p:ext uri="{BB962C8B-B14F-4D97-AF65-F5344CB8AC3E}">
        <p14:creationId xmlns:p14="http://schemas.microsoft.com/office/powerpoint/2010/main" val="313731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Stratigraphy Correlation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943600" y="1066800"/>
            <a:ext cx="31736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Numerically log sediments based on </a:t>
            </a:r>
            <a:r>
              <a:rPr lang="en-US" sz="1400" dirty="0" err="1" smtClean="0">
                <a:solidFill>
                  <a:schemeClr val="tx1"/>
                </a:solidFill>
              </a:rPr>
              <a:t>Udden</a:t>
            </a:r>
            <a:r>
              <a:rPr lang="en-US" sz="1400" dirty="0" smtClean="0">
                <a:solidFill>
                  <a:schemeClr val="tx1"/>
                </a:solidFill>
              </a:rPr>
              <a:t> Wentworth grainsize classification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Detailed logging (sub 1m) intervals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</a:t>
            </a:r>
            <a:r>
              <a:rPr lang="en-US" sz="1400" dirty="0" smtClean="0">
                <a:solidFill>
                  <a:schemeClr val="tx1"/>
                </a:solidFill>
              </a:rPr>
              <a:t>dentify and correlate sedimentary packages between holes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3" y="1166308"/>
            <a:ext cx="4661955" cy="32400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3115" y="3912274"/>
            <a:ext cx="5428605" cy="408517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/>
          <p:cNvSpPr/>
          <p:nvPr/>
        </p:nvSpPr>
        <p:spPr>
          <a:xfrm>
            <a:off x="63115" y="3505200"/>
            <a:ext cx="5428605" cy="363415"/>
          </a:xfrm>
          <a:prstGeom prst="rect">
            <a:avLst/>
          </a:prstGeom>
          <a:noFill/>
          <a:ln w="19050">
            <a:solidFill>
              <a:srgbClr val="FFCC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/>
        </p:nvSpPr>
        <p:spPr>
          <a:xfrm>
            <a:off x="63115" y="3124200"/>
            <a:ext cx="5428605" cy="332433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/>
          <p:cNvSpPr/>
          <p:nvPr/>
        </p:nvSpPr>
        <p:spPr>
          <a:xfrm>
            <a:off x="63115" y="2691513"/>
            <a:ext cx="5428605" cy="152827"/>
          </a:xfrm>
          <a:prstGeom prst="rect">
            <a:avLst/>
          </a:prstGeom>
          <a:noFill/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/>
          <p:cNvSpPr/>
          <p:nvPr/>
        </p:nvSpPr>
        <p:spPr>
          <a:xfrm>
            <a:off x="57252" y="2897326"/>
            <a:ext cx="5428605" cy="152827"/>
          </a:xfrm>
          <a:prstGeom prst="rect">
            <a:avLst/>
          </a:prstGeom>
          <a:noFill/>
          <a:ln w="19050">
            <a:solidFill>
              <a:srgbClr val="FF99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/>
          <p:cNvSpPr txBox="1"/>
          <p:nvPr/>
        </p:nvSpPr>
        <p:spPr>
          <a:xfrm>
            <a:off x="5581860" y="3962400"/>
            <a:ext cx="367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5</a:t>
            </a:r>
            <a:endParaRPr lang="en-AU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75998" y="3618916"/>
            <a:ext cx="367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CC66"/>
                </a:solidFill>
              </a:rPr>
              <a:t>4</a:t>
            </a:r>
            <a:endParaRPr lang="en-AU" sz="1800" dirty="0">
              <a:solidFill>
                <a:srgbClr val="FFCC6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75998" y="3147596"/>
            <a:ext cx="367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6600"/>
                </a:solidFill>
              </a:rPr>
              <a:t>3</a:t>
            </a:r>
            <a:endParaRPr lang="en-AU" sz="1800" dirty="0">
              <a:solidFill>
                <a:srgbClr val="FF66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75998" y="2815156"/>
            <a:ext cx="367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99CC"/>
                </a:solidFill>
              </a:rPr>
              <a:t>2</a:t>
            </a:r>
            <a:endParaRPr lang="en-AU" sz="1800" dirty="0">
              <a:solidFill>
                <a:srgbClr val="FF99C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75998" y="2572324"/>
            <a:ext cx="367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66"/>
                </a:solidFill>
              </a:rPr>
              <a:t>1</a:t>
            </a:r>
            <a:endParaRPr lang="en-AU" sz="1800" dirty="0">
              <a:solidFill>
                <a:srgbClr val="FF0066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844340"/>
            <a:ext cx="2668928" cy="36360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3115" y="4427495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 smtClean="0">
                <a:solidFill>
                  <a:schemeClr val="tx1"/>
                </a:solidFill>
              </a:rPr>
              <a:t>Application of logging </a:t>
            </a:r>
            <a:r>
              <a:rPr lang="en-US" sz="1000" dirty="0">
                <a:solidFill>
                  <a:schemeClr val="tx1"/>
                </a:solidFill>
              </a:rPr>
              <a:t>method adapted from Rod </a:t>
            </a:r>
            <a:r>
              <a:rPr lang="en-US" sz="1000" dirty="0" smtClean="0">
                <a:solidFill>
                  <a:schemeClr val="tx1"/>
                </a:solidFill>
              </a:rPr>
              <a:t>Boucher (Linex)</a:t>
            </a:r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61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Case Examples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85800" y="3276600"/>
            <a:ext cx="3281438" cy="713619"/>
          </a:xfrm>
        </p:spPr>
        <p:txBody>
          <a:bodyPr>
            <a:no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Avoca Tank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Girilambone</a:t>
            </a:r>
            <a:r>
              <a:rPr lang="en-US" dirty="0" smtClean="0"/>
              <a:t> North</a:t>
            </a:r>
            <a:endParaRPr lang="en-GB" dirty="0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7010400" y="6429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sz="2800" b="1" kern="1200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sz="2800" b="1" kern="1200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sz="2800" b="1" kern="1200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sz="2800" b="1" kern="1200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defRPr/>
            </a:pPr>
            <a:fld id="{CD23FA81-73D6-49DF-9289-813F739420DB}" type="slidenum">
              <a:rPr lang="en-GB">
                <a:solidFill>
                  <a:schemeClr val="tx1"/>
                </a:solidFill>
              </a:rPr>
              <a:pPr>
                <a:defRPr/>
              </a:pPr>
              <a:t>14</a:t>
            </a:fld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57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Avoca Tank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" y="1219200"/>
            <a:ext cx="4006844" cy="50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108204" y="3822229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</a:rPr>
              <a:t>Girilambone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Town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5772727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</a:rPr>
              <a:t>Murrawombie</a:t>
            </a:r>
            <a:endParaRPr lang="en-US" sz="1400" dirty="0" smtClean="0">
              <a:solidFill>
                <a:schemeClr val="bg1"/>
              </a:solidFill>
            </a:endParaRP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Mine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28194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</a:rPr>
              <a:t>Girilambone</a:t>
            </a:r>
            <a:r>
              <a:rPr lang="en-US" sz="1400" dirty="0" smtClean="0">
                <a:solidFill>
                  <a:schemeClr val="bg1"/>
                </a:solidFill>
              </a:rPr>
              <a:t> North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Operations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54702" y="1429328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Avoca Tank</a:t>
            </a:r>
            <a:endParaRPr lang="en-GB" sz="1400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09600" y="1828800"/>
            <a:ext cx="152400" cy="91440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-397158" y="2093678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~2km</a:t>
            </a:r>
            <a:endParaRPr lang="en-GB" sz="1400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479804" y="4345449"/>
            <a:ext cx="203198" cy="22655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248906"/>
            <a:ext cx="2728610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3822229"/>
            <a:ext cx="3348356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7041309" y="1206498"/>
            <a:ext cx="200152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Avoca Tank area, with drilling up until 2011. 1998 resource in Blue.</a:t>
            </a:r>
          </a:p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One deep RC hole 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(ATRC016 – Red Trace)</a:t>
            </a:r>
            <a:r>
              <a:rPr lang="en-US" sz="1400" dirty="0" smtClean="0">
                <a:solidFill>
                  <a:schemeClr val="tx1"/>
                </a:solidFill>
              </a:rPr>
              <a:t> with 6m @ 0.6% Cu.</a:t>
            </a:r>
          </a:p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>
                <a:solidFill>
                  <a:schemeClr val="tx1"/>
                </a:solidFill>
              </a:rPr>
              <a:t>East-West </a:t>
            </a:r>
            <a:r>
              <a:rPr lang="en-US" sz="1400" dirty="0" err="1" smtClean="0">
                <a:solidFill>
                  <a:schemeClr val="tx1"/>
                </a:solidFill>
              </a:rPr>
              <a:t>mineralisation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(</a:t>
            </a:r>
            <a:r>
              <a:rPr lang="en-US" sz="1400" dirty="0" smtClean="0">
                <a:solidFill>
                  <a:schemeClr val="tx1"/>
                </a:solidFill>
              </a:rPr>
              <a:t>Blue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81400" y="1000432"/>
            <a:ext cx="2159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Avoca Tank Plan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70356" y="3776062"/>
            <a:ext cx="2349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Avoca Tank E-W Section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4" name="Arc 23"/>
          <p:cNvSpPr/>
          <p:nvPr/>
        </p:nvSpPr>
        <p:spPr>
          <a:xfrm rot="10800000">
            <a:off x="552450" y="1206499"/>
            <a:ext cx="7226300" cy="990601"/>
          </a:xfrm>
          <a:prstGeom prst="arc">
            <a:avLst/>
          </a:prstGeom>
          <a:ln cap="flat">
            <a:solidFill>
              <a:schemeClr val="bg1">
                <a:lumMod val="75000"/>
              </a:schemeClr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7620000" y="3570524"/>
            <a:ext cx="1397000" cy="24622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solid) initially looked more prospective.</a:t>
            </a:r>
          </a:p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After the </a:t>
            </a:r>
            <a:r>
              <a:rPr lang="en-US" sz="1400" dirty="0" err="1" smtClean="0">
                <a:solidFill>
                  <a:schemeClr val="tx1"/>
                </a:solidFill>
              </a:rPr>
              <a:t>sulphide</a:t>
            </a:r>
            <a:r>
              <a:rPr lang="en-US" sz="1400" dirty="0" smtClean="0">
                <a:solidFill>
                  <a:schemeClr val="tx1"/>
                </a:solidFill>
              </a:rPr>
              <a:t> intersection in hole 16, the red solid held more potential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17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Avoca Tank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" y="1083906"/>
            <a:ext cx="45373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The first four holes were testing around ATRC016 intersection and resulted in significant zones of </a:t>
            </a:r>
            <a:r>
              <a:rPr lang="en-US" sz="1400" dirty="0" err="1" smtClean="0">
                <a:solidFill>
                  <a:schemeClr val="tx1"/>
                </a:solidFill>
              </a:rPr>
              <a:t>mineralisation</a:t>
            </a:r>
            <a:r>
              <a:rPr lang="en-US" sz="1400" dirty="0" smtClean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0" y="1884794"/>
            <a:ext cx="3132140" cy="28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149608" y="2007176"/>
            <a:ext cx="54586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Holes: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TATD002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TATD003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TATD001</a:t>
            </a:r>
          </a:p>
          <a:p>
            <a:endParaRPr lang="en-US" sz="1400" dirty="0" smtClean="0">
              <a:solidFill>
                <a:schemeClr val="tx1"/>
              </a:solidFill>
            </a:endParaRPr>
          </a:p>
          <a:p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DHTEM Plates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TATD004</a:t>
            </a:r>
          </a:p>
          <a:p>
            <a:endParaRPr lang="en-US" sz="1400" dirty="0" smtClean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757053" y="2381250"/>
            <a:ext cx="421267" cy="304800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2438400" y="2533650"/>
            <a:ext cx="739920" cy="609600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757053" y="2838450"/>
            <a:ext cx="421267" cy="304800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808360" y="3676650"/>
            <a:ext cx="369960" cy="0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>
            <a:off x="2057400" y="3143250"/>
            <a:ext cx="1143000" cy="304800"/>
          </a:xfrm>
          <a:prstGeom prst="curvedConnector3">
            <a:avLst>
              <a:gd name="adj1" fmla="val 100208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C:\Exploration\Tritton Copper\Cobar Talk\Photos\Core\Avoca Tank\TATD025\DSC_01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" y="4814985"/>
            <a:ext cx="1630598" cy="108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:\Exploration\Tritton Copper\Cobar Talk\Photos\Core\Avoca Tank\TATD023\DSC_01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656" y="5139730"/>
            <a:ext cx="1630598" cy="108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356" y="1116880"/>
            <a:ext cx="4522148" cy="34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TextBox 28"/>
          <p:cNvSpPr txBox="1"/>
          <p:nvPr/>
        </p:nvSpPr>
        <p:spPr>
          <a:xfrm>
            <a:off x="2392216" y="1860639"/>
            <a:ext cx="4010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Phase 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243448" y="1043865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Phase 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878954" y="4616648"/>
            <a:ext cx="31805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Phase 2 drilling defined an Inferred </a:t>
            </a:r>
            <a:r>
              <a:rPr lang="en-US" sz="1400" dirty="0" err="1" smtClean="0">
                <a:solidFill>
                  <a:schemeClr val="tx1"/>
                </a:solidFill>
              </a:rPr>
              <a:t>sulphide</a:t>
            </a:r>
            <a:r>
              <a:rPr lang="en-US" sz="1400" dirty="0" smtClean="0">
                <a:solidFill>
                  <a:schemeClr val="tx1"/>
                </a:solidFill>
              </a:rPr>
              <a:t> resource at Avoca Tank (brown solid) and tested depth extension below the previous oxide resource (blue &amp; red solids).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868" y="5562600"/>
            <a:ext cx="2070976" cy="9175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TextBox 32"/>
          <p:cNvSpPr txBox="1"/>
          <p:nvPr/>
        </p:nvSpPr>
        <p:spPr>
          <a:xfrm>
            <a:off x="20782" y="5896578"/>
            <a:ext cx="38897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Characteristic HW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alteration,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Locally deformed, and sharp contacts.</a:t>
            </a:r>
          </a:p>
        </p:txBody>
      </p:sp>
    </p:spTree>
    <p:extLst>
      <p:ext uri="{BB962C8B-B14F-4D97-AF65-F5344CB8AC3E}">
        <p14:creationId xmlns:p14="http://schemas.microsoft.com/office/powerpoint/2010/main" val="174709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Avoca Tank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33212" y="1071418"/>
            <a:ext cx="4267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General Stratigraphy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200" y="1371600"/>
            <a:ext cx="4714008" cy="2057400"/>
            <a:chOff x="76200" y="1371600"/>
            <a:chExt cx="4714008" cy="20574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1371600"/>
              <a:ext cx="2538503" cy="2057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430645" y="2242810"/>
              <a:ext cx="318055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chemeClr val="tx1"/>
                  </a:solidFill>
                </a:rPr>
                <a:t>Mafic</a:t>
              </a:r>
            </a:p>
            <a:p>
              <a:r>
                <a:rPr lang="en-US" sz="1100" dirty="0" smtClean="0">
                  <a:solidFill>
                    <a:schemeClr val="tx1"/>
                  </a:solidFill>
                </a:rPr>
                <a:t>FW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09658" y="1747298"/>
              <a:ext cx="318055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chemeClr val="tx1"/>
                  </a:solidFill>
                </a:rPr>
                <a:t>Sandstone</a:t>
              </a:r>
            </a:p>
            <a:p>
              <a:r>
                <a:rPr lang="en-US" sz="1100" dirty="0">
                  <a:solidFill>
                    <a:schemeClr val="tx1"/>
                  </a:solidFill>
                </a:rPr>
                <a:t>H</a:t>
              </a:r>
              <a:r>
                <a:rPr lang="en-US" sz="1100" dirty="0" smtClean="0">
                  <a:solidFill>
                    <a:schemeClr val="tx1"/>
                  </a:solidFill>
                </a:rPr>
                <a:t>W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667000" y="1300070"/>
            <a:ext cx="28702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The major units hold together well, to demonstrate the package within which </a:t>
            </a:r>
            <a:r>
              <a:rPr lang="en-US" sz="1400" dirty="0" err="1" smtClean="0">
                <a:solidFill>
                  <a:schemeClr val="tx1"/>
                </a:solidFill>
              </a:rPr>
              <a:t>mineralisation</a:t>
            </a:r>
            <a:r>
              <a:rPr lang="en-US" sz="1400" dirty="0" smtClean="0">
                <a:solidFill>
                  <a:schemeClr val="tx1"/>
                </a:solidFill>
              </a:rPr>
              <a:t> sits.</a:t>
            </a:r>
          </a:p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Phase three drilling defined the resource to approximately 400m </a:t>
            </a:r>
            <a:r>
              <a:rPr lang="en-US" sz="1400" dirty="0">
                <a:solidFill>
                  <a:schemeClr val="tx1"/>
                </a:solidFill>
              </a:rPr>
              <a:t>below surface. Three main lenses which vary </a:t>
            </a:r>
            <a:r>
              <a:rPr lang="en-US" sz="1400" dirty="0" smtClean="0">
                <a:solidFill>
                  <a:schemeClr val="tx1"/>
                </a:solidFill>
              </a:rPr>
              <a:t>in thickness</a:t>
            </a:r>
            <a:r>
              <a:rPr lang="en-US" sz="1400" dirty="0">
                <a:solidFill>
                  <a:schemeClr val="tx1"/>
                </a:solidFill>
              </a:rPr>
              <a:t>, together form the </a:t>
            </a:r>
            <a:r>
              <a:rPr lang="en-US" sz="1400" dirty="0" err="1">
                <a:solidFill>
                  <a:schemeClr val="tx1"/>
                </a:solidFill>
              </a:rPr>
              <a:t>mineralised</a:t>
            </a:r>
            <a:r>
              <a:rPr lang="en-US" sz="1400" dirty="0">
                <a:solidFill>
                  <a:schemeClr val="tx1"/>
                </a:solidFill>
              </a:rPr>
              <a:t> horizon.</a:t>
            </a:r>
          </a:p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349177"/>
            <a:ext cx="3482586" cy="50941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37200" y="1071418"/>
            <a:ext cx="3482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Avoca Tank Schematic </a:t>
            </a:r>
            <a:r>
              <a:rPr lang="en-US" sz="1400" dirty="0" err="1" smtClean="0">
                <a:solidFill>
                  <a:schemeClr val="tx1"/>
                </a:solidFill>
              </a:rPr>
              <a:t>Longsection</a:t>
            </a:r>
            <a:endParaRPr lang="en-US" sz="1400" dirty="0" smtClean="0">
              <a:solidFill>
                <a:schemeClr val="tx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3810000"/>
            <a:ext cx="4958033" cy="2633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345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Avoca Tank Summary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9273" y="1350471"/>
            <a:ext cx="371301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The pre-feasibility statement has been completed with:</a:t>
            </a:r>
          </a:p>
          <a:p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Ore Reserve: 	680kt @ 2.5% Cu*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Mineral Resource: 	903kt @ 2.6% Cu*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*as at 30 June 2014</a:t>
            </a:r>
          </a:p>
          <a:p>
            <a:endParaRPr lang="en-US" sz="1400" dirty="0">
              <a:solidFill>
                <a:schemeClr val="tx1"/>
              </a:solidFill>
            </a:endParaRPr>
          </a:p>
          <a:p>
            <a:endParaRPr lang="en-US" sz="1400" dirty="0" smtClean="0">
              <a:solidFill>
                <a:schemeClr val="tx1"/>
              </a:solidFill>
            </a:endParaRPr>
          </a:p>
          <a:p>
            <a:endParaRPr lang="en-US" sz="1400" dirty="0" smtClean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2920890"/>
            <a:ext cx="343509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Higher </a:t>
            </a:r>
            <a:r>
              <a:rPr lang="en-US" sz="1400" dirty="0">
                <a:solidFill>
                  <a:schemeClr val="tx1"/>
                </a:solidFill>
              </a:rPr>
              <a:t>Grade </a:t>
            </a:r>
            <a:r>
              <a:rPr lang="en-US" sz="1400" dirty="0" smtClean="0">
                <a:solidFill>
                  <a:schemeClr val="tx1"/>
                </a:solidFill>
              </a:rPr>
              <a:t>deposit, more analogous to </a:t>
            </a:r>
            <a:r>
              <a:rPr lang="en-US" sz="1400" dirty="0" err="1" smtClean="0">
                <a:solidFill>
                  <a:schemeClr val="tx1"/>
                </a:solidFill>
              </a:rPr>
              <a:t>Larsens</a:t>
            </a:r>
            <a:r>
              <a:rPr lang="en-US" sz="1400" dirty="0" smtClean="0">
                <a:solidFill>
                  <a:schemeClr val="tx1"/>
                </a:solidFill>
              </a:rPr>
              <a:t> type </a:t>
            </a:r>
            <a:r>
              <a:rPr lang="en-US" sz="1400" dirty="0" err="1" smtClean="0">
                <a:solidFill>
                  <a:schemeClr val="tx1"/>
                </a:solidFill>
              </a:rPr>
              <a:t>mineralisation</a:t>
            </a:r>
            <a:r>
              <a:rPr lang="en-US" sz="1400" dirty="0" smtClean="0">
                <a:solidFill>
                  <a:schemeClr val="tx1"/>
                </a:solidFill>
              </a:rPr>
              <a:t>.</a:t>
            </a:r>
          </a:p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Huge potential for further discovery within the magnetic complex, remaining largely un-tested.</a:t>
            </a:r>
          </a:p>
          <a:p>
            <a:endParaRPr lang="en-US" sz="1400" dirty="0" smtClean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96" y="1454621"/>
            <a:ext cx="5372099" cy="480771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9600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Girilambone</a:t>
            </a:r>
            <a:r>
              <a:rPr lang="en-US" dirty="0" smtClean="0"/>
              <a:t> North</a:t>
            </a:r>
            <a:endParaRPr lang="en-GB" dirty="0"/>
          </a:p>
        </p:txBody>
      </p:sp>
      <p:pic>
        <p:nvPicPr>
          <p:cNvPr id="4" name="Picture 3" descr="GiriNthAeri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26" y="1600200"/>
            <a:ext cx="3429001" cy="263938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5526" y="1219200"/>
            <a:ext cx="86036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tx1"/>
                </a:solidFill>
              </a:rPr>
              <a:t>Girilambone</a:t>
            </a:r>
            <a:r>
              <a:rPr lang="en-US" sz="1400" dirty="0" smtClean="0">
                <a:solidFill>
                  <a:schemeClr val="tx1"/>
                </a:solidFill>
              </a:rPr>
              <a:t> North is the general area surrounding the mining fronts at North East and </a:t>
            </a:r>
            <a:r>
              <a:rPr lang="en-US" sz="1400" dirty="0" err="1" smtClean="0">
                <a:solidFill>
                  <a:schemeClr val="tx1"/>
                </a:solidFill>
              </a:rPr>
              <a:t>Larsens</a:t>
            </a:r>
            <a:r>
              <a:rPr lang="en-US" sz="1400" dirty="0" smtClean="0">
                <a:solidFill>
                  <a:schemeClr val="tx1"/>
                </a:solidFill>
              </a:rPr>
              <a:t>. </a:t>
            </a:r>
          </a:p>
          <a:p>
            <a:endParaRPr lang="en-US" sz="1400" dirty="0" smtClean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0" y="1496292"/>
            <a:ext cx="5029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Exploration is a combination of both work from underground, and from surface.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	</a:t>
            </a:r>
            <a:r>
              <a:rPr lang="en-US" sz="1400" dirty="0" smtClean="0">
                <a:solidFill>
                  <a:schemeClr val="tx1"/>
                </a:solidFill>
              </a:rPr>
              <a:t>Good geological control due to mine scale 	mapping.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	</a:t>
            </a:r>
            <a:r>
              <a:rPr lang="en-US" sz="1400" dirty="0" smtClean="0">
                <a:solidFill>
                  <a:schemeClr val="tx1"/>
                </a:solidFill>
              </a:rPr>
              <a:t>SIROTEM completed in 1993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	</a:t>
            </a:r>
            <a:r>
              <a:rPr lang="en-US" sz="1400" dirty="0" smtClean="0">
                <a:solidFill>
                  <a:schemeClr val="tx1"/>
                </a:solidFill>
              </a:rPr>
              <a:t>FLTEM survey completed 2015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	</a:t>
            </a:r>
            <a:r>
              <a:rPr lang="en-US" sz="1400" dirty="0" smtClean="0">
                <a:solidFill>
                  <a:schemeClr val="tx1"/>
                </a:solidFill>
              </a:rPr>
              <a:t>DHTEM completed on many surface drill holes 	from 2006 onwards.</a:t>
            </a:r>
          </a:p>
          <a:p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4112500"/>
            <a:ext cx="37338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Large fault offset is present at North East, discovered 2011, extending mine life ~3yrs. </a:t>
            </a:r>
          </a:p>
          <a:p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Double Tanks defined, currently not feasible.</a:t>
            </a:r>
            <a:endParaRPr lang="en-US" sz="14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The small deposits are important in maintaining the long term production profile.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035" y="3364629"/>
            <a:ext cx="4890577" cy="31056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7822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Location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" y="2851747"/>
            <a:ext cx="3919706" cy="3609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96" y="1219200"/>
            <a:ext cx="5174804" cy="38971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296" y="5059345"/>
            <a:ext cx="2631710" cy="8382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3276600" y="5116354"/>
            <a:ext cx="1447800" cy="0"/>
          </a:xfrm>
          <a:prstGeom prst="line">
            <a:avLst/>
          </a:prstGeom>
          <a:ln cap="rnd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724400" y="2362200"/>
            <a:ext cx="1447800" cy="2754154"/>
          </a:xfrm>
          <a:prstGeom prst="line">
            <a:avLst/>
          </a:prstGeom>
          <a:ln cap="rnd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2133600"/>
            <a:ext cx="1658479" cy="61341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72113" y="2554873"/>
            <a:ext cx="1949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+mj-lt"/>
              </a:rPr>
              <a:t>Exploration Portfolio</a:t>
            </a:r>
            <a:endParaRPr lang="en-GB" sz="16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461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Girilambone</a:t>
            </a:r>
            <a:r>
              <a:rPr lang="en-US" dirty="0" smtClean="0"/>
              <a:t> North</a:t>
            </a:r>
            <a:endParaRPr lang="en-GB" dirty="0"/>
          </a:p>
        </p:txBody>
      </p:sp>
      <p:sp>
        <p:nvSpPr>
          <p:cNvPr id="16" name="TextBox 25"/>
          <p:cNvSpPr txBox="1"/>
          <p:nvPr/>
        </p:nvSpPr>
        <p:spPr>
          <a:xfrm>
            <a:off x="8118099" y="1873075"/>
            <a:ext cx="98758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sz="2800" b="1" kern="1200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sz="2800" b="1" kern="1200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sz="2800" b="1" kern="1200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sz="2800" b="1" kern="1200">
                <a:solidFill>
                  <a:srgbClr val="0033CC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US" sz="1200" dirty="0" smtClean="0">
                <a:solidFill>
                  <a:schemeClr val="tx1"/>
                </a:solidFill>
              </a:rPr>
              <a:t>North East Deposit</a:t>
            </a:r>
            <a:endParaRPr lang="en-AU" sz="1100" b="0" dirty="0">
              <a:solidFill>
                <a:schemeClr val="tx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1547" y="1147832"/>
            <a:ext cx="3889277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Detailed stratigraphy logging of holes drilled between North East and Larsen’s mines, indicate they are on the same stratigraphic horizon.</a:t>
            </a:r>
          </a:p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 err="1" smtClean="0">
                <a:solidFill>
                  <a:schemeClr val="tx1"/>
                </a:solidFill>
              </a:rPr>
              <a:t>Hartmans</a:t>
            </a:r>
            <a:r>
              <a:rPr lang="en-US" sz="1400" dirty="0" smtClean="0">
                <a:solidFill>
                  <a:schemeClr val="tx1"/>
                </a:solidFill>
              </a:rPr>
              <a:t> is footwall to North East, and there is potential for repeats footwall to </a:t>
            </a:r>
            <a:r>
              <a:rPr lang="en-US" sz="1400" dirty="0" err="1" smtClean="0">
                <a:solidFill>
                  <a:schemeClr val="tx1"/>
                </a:solidFill>
              </a:rPr>
              <a:t>Larsens</a:t>
            </a:r>
            <a:r>
              <a:rPr lang="en-US" sz="1400" dirty="0" smtClean="0">
                <a:solidFill>
                  <a:schemeClr val="tx1"/>
                </a:solidFill>
              </a:rPr>
              <a:t>.</a:t>
            </a:r>
          </a:p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FLTEM &amp; DHTEM surveys completed 2015: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Off hole conductor from DHTEM,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Potential strike continuity from FLTEM,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FLTEM did not identify the	DHTEM conductor.</a:t>
            </a:r>
          </a:p>
          <a:p>
            <a:endParaRPr lang="en-US" sz="1400" dirty="0" smtClean="0">
              <a:solidFill>
                <a:schemeClr val="tx1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900825" y="1228720"/>
            <a:ext cx="5027798" cy="5270832"/>
            <a:chOff x="3900825" y="1228720"/>
            <a:chExt cx="5027798" cy="5270832"/>
          </a:xfrm>
        </p:grpSpPr>
        <p:grpSp>
          <p:nvGrpSpPr>
            <p:cNvPr id="22" name="Group 21"/>
            <p:cNvGrpSpPr>
              <a:grpSpLocks noChangeAspect="1"/>
            </p:cNvGrpSpPr>
            <p:nvPr/>
          </p:nvGrpSpPr>
          <p:grpSpPr>
            <a:xfrm>
              <a:off x="3900825" y="1228720"/>
              <a:ext cx="5027798" cy="5040000"/>
              <a:chOff x="5141948" y="1309043"/>
              <a:chExt cx="3942328" cy="3951896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1948" y="1770708"/>
                <a:ext cx="3942328" cy="3490231"/>
              </a:xfrm>
              <a:prstGeom prst="rect">
                <a:avLst/>
              </a:prstGeom>
            </p:spPr>
          </p:pic>
          <p:grpSp>
            <p:nvGrpSpPr>
              <p:cNvPr id="3" name="Group 2"/>
              <p:cNvGrpSpPr/>
              <p:nvPr/>
            </p:nvGrpSpPr>
            <p:grpSpPr>
              <a:xfrm>
                <a:off x="5141948" y="1309043"/>
                <a:ext cx="3820498" cy="3934001"/>
                <a:chOff x="5141948" y="1309043"/>
                <a:chExt cx="3820498" cy="3934001"/>
              </a:xfrm>
            </p:grpSpPr>
            <p:sp>
              <p:nvSpPr>
                <p:cNvPr id="5" name="Oval 4"/>
                <p:cNvSpPr/>
                <p:nvPr/>
              </p:nvSpPr>
              <p:spPr>
                <a:xfrm>
                  <a:off x="6228740" y="3221174"/>
                  <a:ext cx="186712" cy="214135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AU"/>
                </a:p>
              </p:txBody>
            </p:sp>
            <p:sp>
              <p:nvSpPr>
                <p:cNvPr id="6" name="Oval 5"/>
                <p:cNvSpPr/>
                <p:nvPr/>
              </p:nvSpPr>
              <p:spPr>
                <a:xfrm>
                  <a:off x="6896039" y="3852681"/>
                  <a:ext cx="186712" cy="214135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AU"/>
                </a:p>
              </p:txBody>
            </p:sp>
            <p:sp>
              <p:nvSpPr>
                <p:cNvPr id="7" name="TextBox 16"/>
                <p:cNvSpPr txBox="1"/>
                <p:nvPr/>
              </p:nvSpPr>
              <p:spPr>
                <a:xfrm>
                  <a:off x="7810194" y="4776291"/>
                  <a:ext cx="1076991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5pPr>
                  <a:lvl6pPr marL="2286000" algn="l" defTabSz="914400" rtl="0" eaLnBrk="1" latinLnBrk="0" hangingPunct="1"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6pPr>
                  <a:lvl7pPr marL="2743200" algn="l" defTabSz="914400" rtl="0" eaLnBrk="1" latinLnBrk="0" hangingPunct="1"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7pPr>
                  <a:lvl8pPr marL="3200400" algn="l" defTabSz="914400" rtl="0" eaLnBrk="1" latinLnBrk="0" hangingPunct="1"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8pPr>
                  <a:lvl9pPr marL="3657600" algn="l" defTabSz="914400" rtl="0" eaLnBrk="1" latinLnBrk="0" hangingPunct="1"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9pPr>
                </a:lstStyle>
                <a:p>
                  <a:r>
                    <a:rPr lang="en-US" sz="1200" b="0" dirty="0" smtClean="0">
                      <a:solidFill>
                        <a:schemeClr val="tx1"/>
                      </a:solidFill>
                    </a:rPr>
                    <a:t>DHTEM Anomalism</a:t>
                  </a:r>
                  <a:endParaRPr lang="en-AU" sz="1100" b="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8" name="Straight Arrow Connector 7"/>
                <p:cNvCxnSpPr>
                  <a:stCxn id="7" idx="1"/>
                  <a:endCxn id="6" idx="5"/>
                </p:cNvCxnSpPr>
                <p:nvPr/>
              </p:nvCxnSpPr>
              <p:spPr>
                <a:xfrm flipH="1" flipV="1">
                  <a:off x="7055408" y="4035457"/>
                  <a:ext cx="754786" cy="971667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TextBox 21"/>
                <p:cNvSpPr txBox="1"/>
                <p:nvPr/>
              </p:nvSpPr>
              <p:spPr>
                <a:xfrm>
                  <a:off x="7890712" y="3114033"/>
                  <a:ext cx="1071734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5pPr>
                  <a:lvl6pPr marL="2286000" algn="l" defTabSz="914400" rtl="0" eaLnBrk="1" latinLnBrk="0" hangingPunct="1"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6pPr>
                  <a:lvl7pPr marL="2743200" algn="l" defTabSz="914400" rtl="0" eaLnBrk="1" latinLnBrk="0" hangingPunct="1"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7pPr>
                  <a:lvl8pPr marL="3200400" algn="l" defTabSz="914400" rtl="0" eaLnBrk="1" latinLnBrk="0" hangingPunct="1"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8pPr>
                  <a:lvl9pPr marL="3657600" algn="l" defTabSz="914400" rtl="0" eaLnBrk="1" latinLnBrk="0" hangingPunct="1"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9pPr>
                </a:lstStyle>
                <a:p>
                  <a:r>
                    <a:rPr lang="en-US" sz="1200" b="0" dirty="0" smtClean="0">
                      <a:solidFill>
                        <a:schemeClr val="tx1"/>
                      </a:solidFill>
                    </a:rPr>
                    <a:t>Potential?</a:t>
                  </a:r>
                  <a:endParaRPr lang="en-AU" sz="1100" b="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0" name="Straight Arrow Connector 9"/>
                <p:cNvCxnSpPr>
                  <a:stCxn id="9" idx="1"/>
                </p:cNvCxnSpPr>
                <p:nvPr/>
              </p:nvCxnSpPr>
              <p:spPr>
                <a:xfrm flipH="1">
                  <a:off x="6544951" y="3252533"/>
                  <a:ext cx="1345761" cy="60014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TextBox 23"/>
                <p:cNvSpPr txBox="1"/>
                <p:nvPr/>
              </p:nvSpPr>
              <p:spPr>
                <a:xfrm>
                  <a:off x="6092020" y="1539874"/>
                  <a:ext cx="1033350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5pPr>
                  <a:lvl6pPr marL="2286000" algn="l" defTabSz="914400" rtl="0" eaLnBrk="1" latinLnBrk="0" hangingPunct="1"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6pPr>
                  <a:lvl7pPr marL="2743200" algn="l" defTabSz="914400" rtl="0" eaLnBrk="1" latinLnBrk="0" hangingPunct="1"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7pPr>
                  <a:lvl8pPr marL="3200400" algn="l" defTabSz="914400" rtl="0" eaLnBrk="1" latinLnBrk="0" hangingPunct="1"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8pPr>
                  <a:lvl9pPr marL="3657600" algn="l" defTabSz="914400" rtl="0" eaLnBrk="1" latinLnBrk="0" hangingPunct="1"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9pPr>
                </a:lstStyle>
                <a:p>
                  <a:r>
                    <a:rPr lang="en-US" sz="1200" b="0" dirty="0" smtClean="0">
                      <a:solidFill>
                        <a:schemeClr val="tx1"/>
                      </a:solidFill>
                    </a:rPr>
                    <a:t>Potential?</a:t>
                  </a:r>
                  <a:endParaRPr lang="en-AU" sz="1100" b="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2" name="Straight Arrow Connector 11"/>
                <p:cNvCxnSpPr>
                  <a:endCxn id="5" idx="7"/>
                </p:cNvCxnSpPr>
                <p:nvPr/>
              </p:nvCxnSpPr>
              <p:spPr>
                <a:xfrm flipH="1">
                  <a:off x="6388109" y="1816873"/>
                  <a:ext cx="220586" cy="143566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Oval 12"/>
                <p:cNvSpPr/>
                <p:nvPr/>
              </p:nvSpPr>
              <p:spPr>
                <a:xfrm rot="4328403">
                  <a:off x="5962939" y="3967851"/>
                  <a:ext cx="690137" cy="231469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AU"/>
                </a:p>
              </p:txBody>
            </p:sp>
            <p:sp>
              <p:nvSpPr>
                <p:cNvPr id="14" name="Oval 13"/>
                <p:cNvSpPr/>
                <p:nvPr/>
              </p:nvSpPr>
              <p:spPr>
                <a:xfrm rot="5400000">
                  <a:off x="5927306" y="2750415"/>
                  <a:ext cx="690137" cy="231469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AU"/>
                </a:p>
              </p:txBody>
            </p:sp>
            <p:sp>
              <p:nvSpPr>
                <p:cNvPr id="15" name="Oval 14"/>
                <p:cNvSpPr/>
                <p:nvPr/>
              </p:nvSpPr>
              <p:spPr>
                <a:xfrm rot="1127482">
                  <a:off x="6592474" y="2725103"/>
                  <a:ext cx="653329" cy="403167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AU"/>
                </a:p>
              </p:txBody>
            </p:sp>
            <p:cxnSp>
              <p:nvCxnSpPr>
                <p:cNvPr id="43" name="Straight Connector 42"/>
                <p:cNvCxnSpPr/>
                <p:nvPr/>
              </p:nvCxnSpPr>
              <p:spPr>
                <a:xfrm flipV="1">
                  <a:off x="6569934" y="1873075"/>
                  <a:ext cx="458906" cy="3268330"/>
                </a:xfrm>
                <a:prstGeom prst="line">
                  <a:avLst/>
                </a:prstGeom>
                <a:ln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/>
                <p:cNvCxnSpPr>
                  <a:stCxn id="16" idx="1"/>
                  <a:endCxn id="15" idx="7"/>
                </p:cNvCxnSpPr>
                <p:nvPr/>
              </p:nvCxnSpPr>
              <p:spPr>
                <a:xfrm flipH="1">
                  <a:off x="7183729" y="2103908"/>
                  <a:ext cx="934370" cy="76224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Box 27"/>
                <p:cNvSpPr txBox="1"/>
                <p:nvPr/>
              </p:nvSpPr>
              <p:spPr>
                <a:xfrm>
                  <a:off x="5141948" y="4781379"/>
                  <a:ext cx="773911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5pPr>
                  <a:lvl6pPr marL="2286000" algn="l" defTabSz="914400" rtl="0" eaLnBrk="1" latinLnBrk="0" hangingPunct="1"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6pPr>
                  <a:lvl7pPr marL="2743200" algn="l" defTabSz="914400" rtl="0" eaLnBrk="1" latinLnBrk="0" hangingPunct="1"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7pPr>
                  <a:lvl8pPr marL="3200400" algn="l" defTabSz="914400" rtl="0" eaLnBrk="1" latinLnBrk="0" hangingPunct="1"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8pPr>
                  <a:lvl9pPr marL="3657600" algn="l" defTabSz="914400" rtl="0" eaLnBrk="1" latinLnBrk="0" hangingPunct="1"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9pPr>
                </a:lstStyle>
                <a:p>
                  <a:r>
                    <a:rPr lang="en-US" sz="1200" dirty="0" smtClean="0">
                      <a:solidFill>
                        <a:schemeClr val="tx1"/>
                      </a:solidFill>
                    </a:rPr>
                    <a:t>Larsens Deposit</a:t>
                  </a:r>
                  <a:endParaRPr lang="en-AU" sz="1100" b="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9" name="Straight Arrow Connector 18"/>
                <p:cNvCxnSpPr>
                  <a:stCxn id="18" idx="0"/>
                  <a:endCxn id="13" idx="5"/>
                </p:cNvCxnSpPr>
                <p:nvPr/>
              </p:nvCxnSpPr>
              <p:spPr>
                <a:xfrm flipV="1">
                  <a:off x="5528904" y="4340926"/>
                  <a:ext cx="776044" cy="44045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TextBox 31"/>
                <p:cNvSpPr txBox="1"/>
                <p:nvPr/>
              </p:nvSpPr>
              <p:spPr>
                <a:xfrm>
                  <a:off x="5141948" y="1309043"/>
                  <a:ext cx="980056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5pPr>
                  <a:lvl6pPr marL="2286000" algn="l" defTabSz="914400" rtl="0" eaLnBrk="1" latinLnBrk="0" hangingPunct="1"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6pPr>
                  <a:lvl7pPr marL="2743200" algn="l" defTabSz="914400" rtl="0" eaLnBrk="1" latinLnBrk="0" hangingPunct="1"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7pPr>
                  <a:lvl8pPr marL="3200400" algn="l" defTabSz="914400" rtl="0" eaLnBrk="1" latinLnBrk="0" hangingPunct="1"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8pPr>
                  <a:lvl9pPr marL="3657600" algn="l" defTabSz="914400" rtl="0" eaLnBrk="1" latinLnBrk="0" hangingPunct="1"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9pPr>
                </a:lstStyle>
                <a:p>
                  <a:r>
                    <a:rPr lang="en-US" sz="1200" dirty="0" smtClean="0">
                      <a:solidFill>
                        <a:schemeClr val="tx1"/>
                      </a:solidFill>
                    </a:rPr>
                    <a:t>Hartmans Deposit</a:t>
                  </a:r>
                  <a:endParaRPr lang="en-AU" sz="1100" b="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1" name="Straight Arrow Connector 20"/>
                <p:cNvCxnSpPr>
                  <a:stCxn id="20" idx="2"/>
                  <a:endCxn id="14" idx="3"/>
                </p:cNvCxnSpPr>
                <p:nvPr/>
              </p:nvCxnSpPr>
              <p:spPr>
                <a:xfrm>
                  <a:off x="5631976" y="1770708"/>
                  <a:ext cx="558562" cy="85144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TextBox 25"/>
                <p:cNvSpPr txBox="1"/>
                <p:nvPr/>
              </p:nvSpPr>
              <p:spPr>
                <a:xfrm>
                  <a:off x="6937750" y="1386647"/>
                  <a:ext cx="908471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5pPr>
                  <a:lvl6pPr marL="2286000" algn="l" defTabSz="914400" rtl="0" eaLnBrk="1" latinLnBrk="0" hangingPunct="1"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6pPr>
                  <a:lvl7pPr marL="2743200" algn="l" defTabSz="914400" rtl="0" eaLnBrk="1" latinLnBrk="0" hangingPunct="1"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7pPr>
                  <a:lvl8pPr marL="3200400" algn="l" defTabSz="914400" rtl="0" eaLnBrk="1" latinLnBrk="0" hangingPunct="1"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8pPr>
                  <a:lvl9pPr marL="3657600" algn="l" defTabSz="914400" rtl="0" eaLnBrk="1" latinLnBrk="0" hangingPunct="1">
                    <a:defRPr sz="2800" b="1" kern="1200">
                      <a:solidFill>
                        <a:srgbClr val="0033CC"/>
                      </a:solidFill>
                      <a:latin typeface="Arial" pitchFamily="34" charset="0"/>
                      <a:ea typeface="ヒラギノ角ゴ Pro W3"/>
                      <a:cs typeface="ヒラギノ角ゴ Pro W3"/>
                    </a:defRPr>
                  </a:lvl9pPr>
                </a:lstStyle>
                <a:p>
                  <a:r>
                    <a:rPr lang="en-US" sz="1200" b="0" dirty="0" smtClean="0">
                      <a:solidFill>
                        <a:schemeClr val="tx1"/>
                      </a:solidFill>
                    </a:rPr>
                    <a:t>Offsetting </a:t>
                  </a:r>
                </a:p>
                <a:p>
                  <a:r>
                    <a:rPr lang="en-US" sz="1200" b="0" dirty="0" smtClean="0">
                      <a:solidFill>
                        <a:schemeClr val="tx1"/>
                      </a:solidFill>
                    </a:rPr>
                    <a:t>Fault</a:t>
                  </a:r>
                  <a:endParaRPr lang="en-AU" sz="1100" b="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28" name="Freeform 27"/>
            <p:cNvSpPr/>
            <p:nvPr/>
          </p:nvSpPr>
          <p:spPr>
            <a:xfrm>
              <a:off x="5490099" y="2630078"/>
              <a:ext cx="766843" cy="3486196"/>
            </a:xfrm>
            <a:custGeom>
              <a:avLst/>
              <a:gdLst>
                <a:gd name="connsiteX0" fmla="*/ 0 w 716437"/>
                <a:gd name="connsiteY0" fmla="*/ 2903456 h 2960017"/>
                <a:gd name="connsiteX1" fmla="*/ 18853 w 716437"/>
                <a:gd name="connsiteY1" fmla="*/ 2253007 h 2960017"/>
                <a:gd name="connsiteX2" fmla="*/ 47134 w 716437"/>
                <a:gd name="connsiteY2" fmla="*/ 1809947 h 2960017"/>
                <a:gd name="connsiteX3" fmla="*/ 150829 w 716437"/>
                <a:gd name="connsiteY3" fmla="*/ 1329180 h 2960017"/>
                <a:gd name="connsiteX4" fmla="*/ 226243 w 716437"/>
                <a:gd name="connsiteY4" fmla="*/ 923827 h 2960017"/>
                <a:gd name="connsiteX5" fmla="*/ 358218 w 716437"/>
                <a:gd name="connsiteY5" fmla="*/ 339365 h 2960017"/>
                <a:gd name="connsiteX6" fmla="*/ 443059 w 716437"/>
                <a:gd name="connsiteY6" fmla="*/ 0 h 2960017"/>
                <a:gd name="connsiteX7" fmla="*/ 716437 w 716437"/>
                <a:gd name="connsiteY7" fmla="*/ 28281 h 2960017"/>
                <a:gd name="connsiteX8" fmla="*/ 603315 w 716437"/>
                <a:gd name="connsiteY8" fmla="*/ 424207 h 2960017"/>
                <a:gd name="connsiteX9" fmla="*/ 490193 w 716437"/>
                <a:gd name="connsiteY9" fmla="*/ 886120 h 2960017"/>
                <a:gd name="connsiteX10" fmla="*/ 414779 w 716437"/>
                <a:gd name="connsiteY10" fmla="*/ 1376314 h 2960017"/>
                <a:gd name="connsiteX11" fmla="*/ 329938 w 716437"/>
                <a:gd name="connsiteY11" fmla="*/ 1743959 h 2960017"/>
                <a:gd name="connsiteX12" fmla="*/ 263950 w 716437"/>
                <a:gd name="connsiteY12" fmla="*/ 2168165 h 2960017"/>
                <a:gd name="connsiteX13" fmla="*/ 226243 w 716437"/>
                <a:gd name="connsiteY13" fmla="*/ 2479250 h 2960017"/>
                <a:gd name="connsiteX14" fmla="*/ 235670 w 716437"/>
                <a:gd name="connsiteY14" fmla="*/ 2960017 h 2960017"/>
                <a:gd name="connsiteX15" fmla="*/ 0 w 716437"/>
                <a:gd name="connsiteY15" fmla="*/ 2903456 h 296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6437" h="2960017">
                  <a:moveTo>
                    <a:pt x="0" y="2903456"/>
                  </a:moveTo>
                  <a:lnTo>
                    <a:pt x="18853" y="2253007"/>
                  </a:lnTo>
                  <a:lnTo>
                    <a:pt x="47134" y="1809947"/>
                  </a:lnTo>
                  <a:lnTo>
                    <a:pt x="150829" y="1329180"/>
                  </a:lnTo>
                  <a:lnTo>
                    <a:pt x="226243" y="923827"/>
                  </a:lnTo>
                  <a:lnTo>
                    <a:pt x="358218" y="339365"/>
                  </a:lnTo>
                  <a:lnTo>
                    <a:pt x="443059" y="0"/>
                  </a:lnTo>
                  <a:lnTo>
                    <a:pt x="716437" y="28281"/>
                  </a:lnTo>
                  <a:lnTo>
                    <a:pt x="603315" y="424207"/>
                  </a:lnTo>
                  <a:lnTo>
                    <a:pt x="490193" y="886120"/>
                  </a:lnTo>
                  <a:lnTo>
                    <a:pt x="414779" y="1376314"/>
                  </a:lnTo>
                  <a:lnTo>
                    <a:pt x="329938" y="1743959"/>
                  </a:lnTo>
                  <a:lnTo>
                    <a:pt x="263950" y="2168165"/>
                  </a:lnTo>
                  <a:lnTo>
                    <a:pt x="226243" y="2479250"/>
                  </a:lnTo>
                  <a:lnTo>
                    <a:pt x="235670" y="2960017"/>
                  </a:lnTo>
                  <a:lnTo>
                    <a:pt x="0" y="2903456"/>
                  </a:lnTo>
                  <a:close/>
                </a:path>
              </a:pathLst>
            </a:custGeom>
            <a:solidFill>
              <a:srgbClr val="000000">
                <a:alpha val="23137"/>
              </a:srgb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" name="TextBox 27"/>
            <p:cNvSpPr txBox="1"/>
            <p:nvPr/>
          </p:nvSpPr>
          <p:spPr>
            <a:xfrm>
              <a:off x="4333282" y="6037887"/>
              <a:ext cx="25370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rgbClr val="0033CC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rgbClr val="0033CC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rgbClr val="0033CC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rgbClr val="0033CC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rgbClr val="0033CC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286000" algn="l" defTabSz="914400" rtl="0" eaLnBrk="1" latinLnBrk="0" hangingPunct="1">
                <a:defRPr sz="2800" b="1" kern="1200">
                  <a:solidFill>
                    <a:srgbClr val="0033CC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743200" algn="l" defTabSz="914400" rtl="0" eaLnBrk="1" latinLnBrk="0" hangingPunct="1">
                <a:defRPr sz="2800" b="1" kern="1200">
                  <a:solidFill>
                    <a:srgbClr val="0033CC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200400" algn="l" defTabSz="914400" rtl="0" eaLnBrk="1" latinLnBrk="0" hangingPunct="1">
                <a:defRPr sz="2800" b="1" kern="1200">
                  <a:solidFill>
                    <a:srgbClr val="0033CC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657600" algn="l" defTabSz="914400" rtl="0" eaLnBrk="1" latinLnBrk="0" hangingPunct="1">
                <a:defRPr sz="2800" b="1" kern="1200">
                  <a:solidFill>
                    <a:srgbClr val="0033CC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Sand dominated </a:t>
              </a:r>
            </a:p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sequence</a:t>
              </a:r>
              <a:endParaRPr lang="en-AU" sz="1100" b="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30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Girilambone</a:t>
            </a:r>
            <a:r>
              <a:rPr lang="en-US" dirty="0" smtClean="0"/>
              <a:t> North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429375"/>
            <a:ext cx="762000" cy="365125"/>
          </a:xfrm>
        </p:spPr>
        <p:txBody>
          <a:bodyPr/>
          <a:lstStyle/>
          <a:p>
            <a:pPr>
              <a:defRPr/>
            </a:pPr>
            <a:fld id="{F7D9EA22-B490-482C-A11C-BE87D022E3FE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31936" y="1213157"/>
            <a:ext cx="60861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Work has been focused on an area that has previously been left untested by drilling. </a:t>
            </a:r>
          </a:p>
          <a:p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Drilling has allowed correlation of stratigraphy that appears analogous to </a:t>
            </a:r>
            <a:r>
              <a:rPr lang="en-US" sz="1400" dirty="0" err="1" smtClean="0">
                <a:solidFill>
                  <a:schemeClr val="tx1"/>
                </a:solidFill>
              </a:rPr>
              <a:t>Larsens</a:t>
            </a:r>
            <a:r>
              <a:rPr lang="en-US" sz="1400" dirty="0" smtClean="0">
                <a:solidFill>
                  <a:schemeClr val="tx1"/>
                </a:solidFill>
              </a:rPr>
              <a:t>, albeit fault offset.</a:t>
            </a:r>
          </a:p>
          <a:p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Initially targeting the DHTEM conductor east of </a:t>
            </a:r>
            <a:r>
              <a:rPr lang="en-US" sz="1400" dirty="0" err="1" smtClean="0">
                <a:solidFill>
                  <a:schemeClr val="tx1"/>
                </a:solidFill>
              </a:rPr>
              <a:t>Larsens</a:t>
            </a:r>
            <a:r>
              <a:rPr lang="en-US" sz="1400" dirty="0" smtClean="0">
                <a:solidFill>
                  <a:schemeClr val="tx1"/>
                </a:solidFill>
              </a:rPr>
              <a:t>, then refining the target by understanding stratigraphy;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Drilling has confirmed the presence of a new </a:t>
            </a:r>
            <a:r>
              <a:rPr lang="en-US" sz="1400" dirty="0" err="1" smtClean="0">
                <a:solidFill>
                  <a:schemeClr val="tx1"/>
                </a:solidFill>
              </a:rPr>
              <a:t>sulphide</a:t>
            </a:r>
            <a:r>
              <a:rPr lang="en-US" sz="1400" dirty="0" smtClean="0">
                <a:solidFill>
                  <a:schemeClr val="tx1"/>
                </a:solidFill>
              </a:rPr>
              <a:t> system, which was blind to surface EM.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75488" y="1365940"/>
            <a:ext cx="2526723" cy="2472845"/>
            <a:chOff x="733531" y="932178"/>
            <a:chExt cx="6162720" cy="5796000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31" y="932178"/>
              <a:ext cx="6162720" cy="57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Freeform 8"/>
            <p:cNvSpPr/>
            <p:nvPr/>
          </p:nvSpPr>
          <p:spPr bwMode="auto">
            <a:xfrm>
              <a:off x="3461657" y="4773386"/>
              <a:ext cx="3401786" cy="304800"/>
            </a:xfrm>
            <a:custGeom>
              <a:avLst/>
              <a:gdLst>
                <a:gd name="connsiteX0" fmla="*/ 0 w 3401786"/>
                <a:gd name="connsiteY0" fmla="*/ 304800 h 304800"/>
                <a:gd name="connsiteX1" fmla="*/ 337457 w 3401786"/>
                <a:gd name="connsiteY1" fmla="*/ 228600 h 304800"/>
                <a:gd name="connsiteX2" fmla="*/ 767443 w 3401786"/>
                <a:gd name="connsiteY2" fmla="*/ 146957 h 304800"/>
                <a:gd name="connsiteX3" fmla="*/ 1175657 w 3401786"/>
                <a:gd name="connsiteY3" fmla="*/ 81643 h 304800"/>
                <a:gd name="connsiteX4" fmla="*/ 1583872 w 3401786"/>
                <a:gd name="connsiteY4" fmla="*/ 27214 h 304800"/>
                <a:gd name="connsiteX5" fmla="*/ 1964872 w 3401786"/>
                <a:gd name="connsiteY5" fmla="*/ 21771 h 304800"/>
                <a:gd name="connsiteX6" fmla="*/ 2313214 w 3401786"/>
                <a:gd name="connsiteY6" fmla="*/ 0 h 304800"/>
                <a:gd name="connsiteX7" fmla="*/ 2715986 w 3401786"/>
                <a:gd name="connsiteY7" fmla="*/ 5443 h 304800"/>
                <a:gd name="connsiteX8" fmla="*/ 3401786 w 3401786"/>
                <a:gd name="connsiteY8" fmla="*/ 27214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01786" h="304800">
                  <a:moveTo>
                    <a:pt x="0" y="304800"/>
                  </a:moveTo>
                  <a:lnTo>
                    <a:pt x="337457" y="228600"/>
                  </a:lnTo>
                  <a:lnTo>
                    <a:pt x="767443" y="146957"/>
                  </a:lnTo>
                  <a:lnTo>
                    <a:pt x="1175657" y="81643"/>
                  </a:lnTo>
                  <a:lnTo>
                    <a:pt x="1583872" y="27214"/>
                  </a:lnTo>
                  <a:lnTo>
                    <a:pt x="1964872" y="21771"/>
                  </a:lnTo>
                  <a:lnTo>
                    <a:pt x="2313214" y="0"/>
                  </a:lnTo>
                  <a:lnTo>
                    <a:pt x="2715986" y="5443"/>
                  </a:lnTo>
                  <a:lnTo>
                    <a:pt x="3401786" y="27214"/>
                  </a:lnTo>
                </a:path>
              </a:pathLst>
            </a:custGeom>
            <a:noFill/>
            <a:ln w="19050" cap="flat" cmpd="sng" algn="ctr">
              <a:solidFill>
                <a:srgbClr val="FF993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2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3031671" y="5840186"/>
              <a:ext cx="3526972" cy="549728"/>
            </a:xfrm>
            <a:custGeom>
              <a:avLst/>
              <a:gdLst>
                <a:gd name="connsiteX0" fmla="*/ 0 w 3526972"/>
                <a:gd name="connsiteY0" fmla="*/ 5443 h 549728"/>
                <a:gd name="connsiteX1" fmla="*/ 299358 w 3526972"/>
                <a:gd name="connsiteY1" fmla="*/ 0 h 549728"/>
                <a:gd name="connsiteX2" fmla="*/ 718458 w 3526972"/>
                <a:gd name="connsiteY2" fmla="*/ 16328 h 549728"/>
                <a:gd name="connsiteX3" fmla="*/ 1197429 w 3526972"/>
                <a:gd name="connsiteY3" fmla="*/ 70757 h 549728"/>
                <a:gd name="connsiteX4" fmla="*/ 1676400 w 3526972"/>
                <a:gd name="connsiteY4" fmla="*/ 141514 h 549728"/>
                <a:gd name="connsiteX5" fmla="*/ 2008415 w 3526972"/>
                <a:gd name="connsiteY5" fmla="*/ 190500 h 549728"/>
                <a:gd name="connsiteX6" fmla="*/ 2443843 w 3526972"/>
                <a:gd name="connsiteY6" fmla="*/ 277585 h 549728"/>
                <a:gd name="connsiteX7" fmla="*/ 2813958 w 3526972"/>
                <a:gd name="connsiteY7" fmla="*/ 370114 h 549728"/>
                <a:gd name="connsiteX8" fmla="*/ 3222172 w 3526972"/>
                <a:gd name="connsiteY8" fmla="*/ 462643 h 549728"/>
                <a:gd name="connsiteX9" fmla="*/ 3526972 w 3526972"/>
                <a:gd name="connsiteY9" fmla="*/ 549728 h 549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6972" h="549728">
                  <a:moveTo>
                    <a:pt x="0" y="5443"/>
                  </a:moveTo>
                  <a:lnTo>
                    <a:pt x="299358" y="0"/>
                  </a:lnTo>
                  <a:lnTo>
                    <a:pt x="718458" y="16328"/>
                  </a:lnTo>
                  <a:lnTo>
                    <a:pt x="1197429" y="70757"/>
                  </a:lnTo>
                  <a:lnTo>
                    <a:pt x="1676400" y="141514"/>
                  </a:lnTo>
                  <a:lnTo>
                    <a:pt x="2008415" y="190500"/>
                  </a:lnTo>
                  <a:lnTo>
                    <a:pt x="2443843" y="277585"/>
                  </a:lnTo>
                  <a:lnTo>
                    <a:pt x="2813958" y="370114"/>
                  </a:lnTo>
                  <a:lnTo>
                    <a:pt x="3222172" y="462643"/>
                  </a:lnTo>
                  <a:lnTo>
                    <a:pt x="3526972" y="549728"/>
                  </a:lnTo>
                </a:path>
              </a:pathLst>
            </a:custGeom>
            <a:noFill/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2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5611586" y="5176157"/>
              <a:ext cx="402771" cy="772886"/>
            </a:xfrm>
            <a:custGeom>
              <a:avLst/>
              <a:gdLst>
                <a:gd name="connsiteX0" fmla="*/ 402771 w 402771"/>
                <a:gd name="connsiteY0" fmla="*/ 566057 h 772886"/>
                <a:gd name="connsiteX1" fmla="*/ 152400 w 402771"/>
                <a:gd name="connsiteY1" fmla="*/ 772886 h 772886"/>
                <a:gd name="connsiteX2" fmla="*/ 0 w 402771"/>
                <a:gd name="connsiteY2" fmla="*/ 185057 h 772886"/>
                <a:gd name="connsiteX3" fmla="*/ 212271 w 402771"/>
                <a:gd name="connsiteY3" fmla="*/ 0 h 772886"/>
                <a:gd name="connsiteX4" fmla="*/ 402771 w 402771"/>
                <a:gd name="connsiteY4" fmla="*/ 566057 h 772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2771" h="772886">
                  <a:moveTo>
                    <a:pt x="402771" y="566057"/>
                  </a:moveTo>
                  <a:lnTo>
                    <a:pt x="152400" y="772886"/>
                  </a:lnTo>
                  <a:lnTo>
                    <a:pt x="0" y="185057"/>
                  </a:lnTo>
                  <a:lnTo>
                    <a:pt x="212271" y="0"/>
                  </a:lnTo>
                  <a:lnTo>
                    <a:pt x="402771" y="566057"/>
                  </a:lnTo>
                  <a:close/>
                </a:path>
              </a:pathLst>
            </a:cu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2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5344886" y="4746171"/>
              <a:ext cx="130628" cy="446315"/>
            </a:xfrm>
            <a:custGeom>
              <a:avLst/>
              <a:gdLst>
                <a:gd name="connsiteX0" fmla="*/ 5443 w 130628"/>
                <a:gd name="connsiteY0" fmla="*/ 446315 h 446315"/>
                <a:gd name="connsiteX1" fmla="*/ 0 w 130628"/>
                <a:gd name="connsiteY1" fmla="*/ 43543 h 446315"/>
                <a:gd name="connsiteX2" fmla="*/ 114300 w 130628"/>
                <a:gd name="connsiteY2" fmla="*/ 0 h 446315"/>
                <a:gd name="connsiteX3" fmla="*/ 130628 w 130628"/>
                <a:gd name="connsiteY3" fmla="*/ 429986 h 446315"/>
                <a:gd name="connsiteX4" fmla="*/ 5443 w 130628"/>
                <a:gd name="connsiteY4" fmla="*/ 446315 h 446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628" h="446315">
                  <a:moveTo>
                    <a:pt x="5443" y="446315"/>
                  </a:moveTo>
                  <a:cubicBezTo>
                    <a:pt x="3629" y="312058"/>
                    <a:pt x="1814" y="177800"/>
                    <a:pt x="0" y="43543"/>
                  </a:cubicBezTo>
                  <a:lnTo>
                    <a:pt x="114300" y="0"/>
                  </a:lnTo>
                  <a:lnTo>
                    <a:pt x="130628" y="429986"/>
                  </a:lnTo>
                  <a:lnTo>
                    <a:pt x="5443" y="446315"/>
                  </a:lnTo>
                  <a:close/>
                </a:path>
              </a:pathLst>
            </a:custGeom>
            <a:solidFill>
              <a:srgbClr val="00B050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2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5747017" y="5263243"/>
              <a:ext cx="273744" cy="707571"/>
            </a:xfrm>
            <a:custGeom>
              <a:avLst/>
              <a:gdLst>
                <a:gd name="connsiteX0" fmla="*/ 0 w 272143"/>
                <a:gd name="connsiteY0" fmla="*/ 141514 h 707571"/>
                <a:gd name="connsiteX1" fmla="*/ 266700 w 272143"/>
                <a:gd name="connsiteY1" fmla="*/ 0 h 707571"/>
                <a:gd name="connsiteX2" fmla="*/ 272143 w 272143"/>
                <a:gd name="connsiteY2" fmla="*/ 478971 h 707571"/>
                <a:gd name="connsiteX3" fmla="*/ 16329 w 272143"/>
                <a:gd name="connsiteY3" fmla="*/ 707571 h 707571"/>
                <a:gd name="connsiteX4" fmla="*/ 0 w 272143"/>
                <a:gd name="connsiteY4" fmla="*/ 141514 h 707571"/>
                <a:gd name="connsiteX0" fmla="*/ 0 w 267661"/>
                <a:gd name="connsiteY0" fmla="*/ 141514 h 707571"/>
                <a:gd name="connsiteX1" fmla="*/ 266700 w 267661"/>
                <a:gd name="connsiteY1" fmla="*/ 0 h 707571"/>
                <a:gd name="connsiteX2" fmla="*/ 267661 w 267661"/>
                <a:gd name="connsiteY2" fmla="*/ 555171 h 707571"/>
                <a:gd name="connsiteX3" fmla="*/ 16329 w 267661"/>
                <a:gd name="connsiteY3" fmla="*/ 707571 h 707571"/>
                <a:gd name="connsiteX4" fmla="*/ 0 w 267661"/>
                <a:gd name="connsiteY4" fmla="*/ 141514 h 707571"/>
                <a:gd name="connsiteX0" fmla="*/ 6083 w 273744"/>
                <a:gd name="connsiteY0" fmla="*/ 141514 h 707571"/>
                <a:gd name="connsiteX1" fmla="*/ 272783 w 273744"/>
                <a:gd name="connsiteY1" fmla="*/ 0 h 707571"/>
                <a:gd name="connsiteX2" fmla="*/ 273744 w 273744"/>
                <a:gd name="connsiteY2" fmla="*/ 555171 h 707571"/>
                <a:gd name="connsiteX3" fmla="*/ 0 w 273744"/>
                <a:gd name="connsiteY3" fmla="*/ 707571 h 707571"/>
                <a:gd name="connsiteX4" fmla="*/ 6083 w 273744"/>
                <a:gd name="connsiteY4" fmla="*/ 141514 h 707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744" h="707571">
                  <a:moveTo>
                    <a:pt x="6083" y="141514"/>
                  </a:moveTo>
                  <a:lnTo>
                    <a:pt x="272783" y="0"/>
                  </a:lnTo>
                  <a:cubicBezTo>
                    <a:pt x="274597" y="159657"/>
                    <a:pt x="271930" y="395514"/>
                    <a:pt x="273744" y="555171"/>
                  </a:cubicBezTo>
                  <a:lnTo>
                    <a:pt x="0" y="707571"/>
                  </a:lnTo>
                  <a:cubicBezTo>
                    <a:pt x="2028" y="518885"/>
                    <a:pt x="4055" y="330200"/>
                    <a:pt x="6083" y="141514"/>
                  </a:cubicBez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2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3037114" y="4920343"/>
              <a:ext cx="3804557" cy="908957"/>
            </a:xfrm>
            <a:custGeom>
              <a:avLst/>
              <a:gdLst>
                <a:gd name="connsiteX0" fmla="*/ 0 w 3804557"/>
                <a:gd name="connsiteY0" fmla="*/ 908957 h 908957"/>
                <a:gd name="connsiteX1" fmla="*/ 397329 w 3804557"/>
                <a:gd name="connsiteY1" fmla="*/ 772886 h 908957"/>
                <a:gd name="connsiteX2" fmla="*/ 914400 w 3804557"/>
                <a:gd name="connsiteY2" fmla="*/ 593271 h 908957"/>
                <a:gd name="connsiteX3" fmla="*/ 1393372 w 3804557"/>
                <a:gd name="connsiteY3" fmla="*/ 435428 h 908957"/>
                <a:gd name="connsiteX4" fmla="*/ 1823357 w 3804557"/>
                <a:gd name="connsiteY4" fmla="*/ 326571 h 908957"/>
                <a:gd name="connsiteX5" fmla="*/ 2128157 w 3804557"/>
                <a:gd name="connsiteY5" fmla="*/ 255814 h 908957"/>
                <a:gd name="connsiteX6" fmla="*/ 2590800 w 3804557"/>
                <a:gd name="connsiteY6" fmla="*/ 157843 h 908957"/>
                <a:gd name="connsiteX7" fmla="*/ 2884715 w 3804557"/>
                <a:gd name="connsiteY7" fmla="*/ 114300 h 908957"/>
                <a:gd name="connsiteX8" fmla="*/ 3341915 w 3804557"/>
                <a:gd name="connsiteY8" fmla="*/ 54428 h 908957"/>
                <a:gd name="connsiteX9" fmla="*/ 3804557 w 3804557"/>
                <a:gd name="connsiteY9" fmla="*/ 0 h 908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04557" h="908957">
                  <a:moveTo>
                    <a:pt x="0" y="908957"/>
                  </a:moveTo>
                  <a:lnTo>
                    <a:pt x="397329" y="772886"/>
                  </a:lnTo>
                  <a:lnTo>
                    <a:pt x="914400" y="593271"/>
                  </a:lnTo>
                  <a:lnTo>
                    <a:pt x="1393372" y="435428"/>
                  </a:lnTo>
                  <a:lnTo>
                    <a:pt x="1823357" y="326571"/>
                  </a:lnTo>
                  <a:lnTo>
                    <a:pt x="2128157" y="255814"/>
                  </a:lnTo>
                  <a:lnTo>
                    <a:pt x="2590800" y="157843"/>
                  </a:lnTo>
                  <a:lnTo>
                    <a:pt x="2884715" y="114300"/>
                  </a:lnTo>
                  <a:lnTo>
                    <a:pt x="3341915" y="54428"/>
                  </a:lnTo>
                  <a:lnTo>
                    <a:pt x="3804557" y="0"/>
                  </a:lnTo>
                </a:path>
              </a:pathLst>
            </a:cu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2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702211" y="3601510"/>
            <a:ext cx="6413419" cy="2885101"/>
            <a:chOff x="76200" y="3822700"/>
            <a:chExt cx="6413419" cy="2885101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3827801"/>
              <a:ext cx="6413419" cy="2880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1" name="Freeform 20"/>
            <p:cNvSpPr/>
            <p:nvPr/>
          </p:nvSpPr>
          <p:spPr>
            <a:xfrm>
              <a:off x="127000" y="3822700"/>
              <a:ext cx="2432050" cy="2527300"/>
            </a:xfrm>
            <a:custGeom>
              <a:avLst/>
              <a:gdLst>
                <a:gd name="connsiteX0" fmla="*/ 0 w 2432050"/>
                <a:gd name="connsiteY0" fmla="*/ 2527300 h 2527300"/>
                <a:gd name="connsiteX1" fmla="*/ 1441450 w 2432050"/>
                <a:gd name="connsiteY1" fmla="*/ 1257300 h 2527300"/>
                <a:gd name="connsiteX2" fmla="*/ 1543050 w 2432050"/>
                <a:gd name="connsiteY2" fmla="*/ 1104900 h 2527300"/>
                <a:gd name="connsiteX3" fmla="*/ 1739900 w 2432050"/>
                <a:gd name="connsiteY3" fmla="*/ 736600 h 2527300"/>
                <a:gd name="connsiteX4" fmla="*/ 2432050 w 2432050"/>
                <a:gd name="connsiteY4" fmla="*/ 0 h 252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2050" h="2527300">
                  <a:moveTo>
                    <a:pt x="0" y="2527300"/>
                  </a:moveTo>
                  <a:lnTo>
                    <a:pt x="1441450" y="1257300"/>
                  </a:lnTo>
                  <a:lnTo>
                    <a:pt x="1543050" y="1104900"/>
                  </a:lnTo>
                  <a:lnTo>
                    <a:pt x="1739900" y="736600"/>
                  </a:lnTo>
                  <a:lnTo>
                    <a:pt x="2432050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947057" y="5595257"/>
              <a:ext cx="38100" cy="903514"/>
            </a:xfrm>
            <a:custGeom>
              <a:avLst/>
              <a:gdLst>
                <a:gd name="connsiteX0" fmla="*/ 38100 w 38100"/>
                <a:gd name="connsiteY0" fmla="*/ 0 h 903514"/>
                <a:gd name="connsiteX1" fmla="*/ 0 w 38100"/>
                <a:gd name="connsiteY1" fmla="*/ 903514 h 903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903514">
                  <a:moveTo>
                    <a:pt x="38100" y="0"/>
                  </a:moveTo>
                  <a:lnTo>
                    <a:pt x="0" y="903514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1233714" y="5323114"/>
              <a:ext cx="68943" cy="1172029"/>
            </a:xfrm>
            <a:custGeom>
              <a:avLst/>
              <a:gdLst>
                <a:gd name="connsiteX0" fmla="*/ 68943 w 68943"/>
                <a:gd name="connsiteY0" fmla="*/ 0 h 1172029"/>
                <a:gd name="connsiteX1" fmla="*/ 29029 w 68943"/>
                <a:gd name="connsiteY1" fmla="*/ 515257 h 1172029"/>
                <a:gd name="connsiteX2" fmla="*/ 0 w 68943"/>
                <a:gd name="connsiteY2" fmla="*/ 1172029 h 1172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943" h="1172029">
                  <a:moveTo>
                    <a:pt x="68943" y="0"/>
                  </a:moveTo>
                  <a:lnTo>
                    <a:pt x="29029" y="515257"/>
                  </a:lnTo>
                  <a:lnTo>
                    <a:pt x="0" y="1172029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1574800" y="4898571"/>
              <a:ext cx="112486" cy="1603829"/>
            </a:xfrm>
            <a:custGeom>
              <a:avLst/>
              <a:gdLst>
                <a:gd name="connsiteX0" fmla="*/ 112486 w 112486"/>
                <a:gd name="connsiteY0" fmla="*/ 0 h 1603829"/>
                <a:gd name="connsiteX1" fmla="*/ 32657 w 112486"/>
                <a:gd name="connsiteY1" fmla="*/ 870858 h 1603829"/>
                <a:gd name="connsiteX2" fmla="*/ 0 w 112486"/>
                <a:gd name="connsiteY2" fmla="*/ 1603829 h 160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486" h="1603829">
                  <a:moveTo>
                    <a:pt x="112486" y="0"/>
                  </a:moveTo>
                  <a:lnTo>
                    <a:pt x="32657" y="870858"/>
                  </a:lnTo>
                  <a:lnTo>
                    <a:pt x="0" y="1603829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2111829" y="4140200"/>
              <a:ext cx="174171" cy="2344057"/>
            </a:xfrm>
            <a:custGeom>
              <a:avLst/>
              <a:gdLst>
                <a:gd name="connsiteX0" fmla="*/ 156028 w 174171"/>
                <a:gd name="connsiteY0" fmla="*/ 0 h 2344057"/>
                <a:gd name="connsiteX1" fmla="*/ 174171 w 174171"/>
                <a:gd name="connsiteY1" fmla="*/ 406400 h 2344057"/>
                <a:gd name="connsiteX2" fmla="*/ 174171 w 174171"/>
                <a:gd name="connsiteY2" fmla="*/ 1012371 h 2344057"/>
                <a:gd name="connsiteX3" fmla="*/ 72571 w 174171"/>
                <a:gd name="connsiteY3" fmla="*/ 1208314 h 2344057"/>
                <a:gd name="connsiteX4" fmla="*/ 18142 w 174171"/>
                <a:gd name="connsiteY4" fmla="*/ 1719943 h 2344057"/>
                <a:gd name="connsiteX5" fmla="*/ 0 w 174171"/>
                <a:gd name="connsiteY5" fmla="*/ 2344057 h 2344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4171" h="2344057">
                  <a:moveTo>
                    <a:pt x="156028" y="0"/>
                  </a:moveTo>
                  <a:lnTo>
                    <a:pt x="174171" y="406400"/>
                  </a:lnTo>
                  <a:lnTo>
                    <a:pt x="174171" y="1012371"/>
                  </a:lnTo>
                  <a:lnTo>
                    <a:pt x="72571" y="1208314"/>
                  </a:lnTo>
                  <a:lnTo>
                    <a:pt x="18142" y="1719943"/>
                  </a:lnTo>
                  <a:lnTo>
                    <a:pt x="0" y="2344057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2271486" y="3955143"/>
              <a:ext cx="188685" cy="2525486"/>
            </a:xfrm>
            <a:custGeom>
              <a:avLst/>
              <a:gdLst>
                <a:gd name="connsiteX0" fmla="*/ 166914 w 188685"/>
                <a:gd name="connsiteY0" fmla="*/ 0 h 2525486"/>
                <a:gd name="connsiteX1" fmla="*/ 185057 w 188685"/>
                <a:gd name="connsiteY1" fmla="*/ 250371 h 2525486"/>
                <a:gd name="connsiteX2" fmla="*/ 163285 w 188685"/>
                <a:gd name="connsiteY2" fmla="*/ 518886 h 2525486"/>
                <a:gd name="connsiteX3" fmla="*/ 188685 w 188685"/>
                <a:gd name="connsiteY3" fmla="*/ 1197428 h 2525486"/>
                <a:gd name="connsiteX4" fmla="*/ 97971 w 188685"/>
                <a:gd name="connsiteY4" fmla="*/ 1342571 h 2525486"/>
                <a:gd name="connsiteX5" fmla="*/ 32657 w 188685"/>
                <a:gd name="connsiteY5" fmla="*/ 1879600 h 2525486"/>
                <a:gd name="connsiteX6" fmla="*/ 0 w 188685"/>
                <a:gd name="connsiteY6" fmla="*/ 2525486 h 2525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685" h="2525486">
                  <a:moveTo>
                    <a:pt x="166914" y="0"/>
                  </a:moveTo>
                  <a:lnTo>
                    <a:pt x="185057" y="250371"/>
                  </a:lnTo>
                  <a:lnTo>
                    <a:pt x="163285" y="518886"/>
                  </a:lnTo>
                  <a:lnTo>
                    <a:pt x="188685" y="1197428"/>
                  </a:lnTo>
                  <a:lnTo>
                    <a:pt x="97971" y="1342571"/>
                  </a:lnTo>
                  <a:lnTo>
                    <a:pt x="32657" y="1879600"/>
                  </a:lnTo>
                  <a:lnTo>
                    <a:pt x="0" y="2525486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2525486" y="3864429"/>
              <a:ext cx="159657" cy="2601685"/>
            </a:xfrm>
            <a:custGeom>
              <a:avLst/>
              <a:gdLst>
                <a:gd name="connsiteX0" fmla="*/ 159657 w 159657"/>
                <a:gd name="connsiteY0" fmla="*/ 0 h 2601685"/>
                <a:gd name="connsiteX1" fmla="*/ 134257 w 159657"/>
                <a:gd name="connsiteY1" fmla="*/ 580571 h 2601685"/>
                <a:gd name="connsiteX2" fmla="*/ 83457 w 159657"/>
                <a:gd name="connsiteY2" fmla="*/ 1346200 h 2601685"/>
                <a:gd name="connsiteX3" fmla="*/ 105228 w 159657"/>
                <a:gd name="connsiteY3" fmla="*/ 1407885 h 2601685"/>
                <a:gd name="connsiteX4" fmla="*/ 65314 w 159657"/>
                <a:gd name="connsiteY4" fmla="*/ 1810657 h 2601685"/>
                <a:gd name="connsiteX5" fmla="*/ 0 w 159657"/>
                <a:gd name="connsiteY5" fmla="*/ 2601685 h 2601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9657" h="2601685">
                  <a:moveTo>
                    <a:pt x="159657" y="0"/>
                  </a:moveTo>
                  <a:lnTo>
                    <a:pt x="134257" y="580571"/>
                  </a:lnTo>
                  <a:lnTo>
                    <a:pt x="83457" y="1346200"/>
                  </a:lnTo>
                  <a:lnTo>
                    <a:pt x="105228" y="1407885"/>
                  </a:lnTo>
                  <a:lnTo>
                    <a:pt x="65314" y="1810657"/>
                  </a:lnTo>
                  <a:lnTo>
                    <a:pt x="0" y="2601685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3000829" y="3857171"/>
              <a:ext cx="424542" cy="2612572"/>
            </a:xfrm>
            <a:custGeom>
              <a:avLst/>
              <a:gdLst>
                <a:gd name="connsiteX0" fmla="*/ 424542 w 424542"/>
                <a:gd name="connsiteY0" fmla="*/ 0 h 2612572"/>
                <a:gd name="connsiteX1" fmla="*/ 373742 w 424542"/>
                <a:gd name="connsiteY1" fmla="*/ 493486 h 2612572"/>
                <a:gd name="connsiteX2" fmla="*/ 261257 w 424542"/>
                <a:gd name="connsiteY2" fmla="*/ 1190172 h 2612572"/>
                <a:gd name="connsiteX3" fmla="*/ 290285 w 424542"/>
                <a:gd name="connsiteY3" fmla="*/ 1465943 h 2612572"/>
                <a:gd name="connsiteX4" fmla="*/ 90714 w 424542"/>
                <a:gd name="connsiteY4" fmla="*/ 1553029 h 2612572"/>
                <a:gd name="connsiteX5" fmla="*/ 65314 w 424542"/>
                <a:gd name="connsiteY5" fmla="*/ 1934029 h 2612572"/>
                <a:gd name="connsiteX6" fmla="*/ 0 w 424542"/>
                <a:gd name="connsiteY6" fmla="*/ 2612572 h 2612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4542" h="2612572">
                  <a:moveTo>
                    <a:pt x="424542" y="0"/>
                  </a:moveTo>
                  <a:lnTo>
                    <a:pt x="373742" y="493486"/>
                  </a:lnTo>
                  <a:lnTo>
                    <a:pt x="261257" y="1190172"/>
                  </a:lnTo>
                  <a:lnTo>
                    <a:pt x="290285" y="1465943"/>
                  </a:lnTo>
                  <a:lnTo>
                    <a:pt x="90714" y="1553029"/>
                  </a:lnTo>
                  <a:lnTo>
                    <a:pt x="65314" y="1934029"/>
                  </a:lnTo>
                  <a:lnTo>
                    <a:pt x="0" y="2612572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3465286" y="3864429"/>
              <a:ext cx="355600" cy="2608942"/>
            </a:xfrm>
            <a:custGeom>
              <a:avLst/>
              <a:gdLst>
                <a:gd name="connsiteX0" fmla="*/ 355600 w 355600"/>
                <a:gd name="connsiteY0" fmla="*/ 0 h 2608942"/>
                <a:gd name="connsiteX1" fmla="*/ 344714 w 355600"/>
                <a:gd name="connsiteY1" fmla="*/ 449942 h 2608942"/>
                <a:gd name="connsiteX2" fmla="*/ 315685 w 355600"/>
                <a:gd name="connsiteY2" fmla="*/ 1066800 h 2608942"/>
                <a:gd name="connsiteX3" fmla="*/ 195943 w 355600"/>
                <a:gd name="connsiteY3" fmla="*/ 1520371 h 2608942"/>
                <a:gd name="connsiteX4" fmla="*/ 105228 w 355600"/>
                <a:gd name="connsiteY4" fmla="*/ 1687285 h 2608942"/>
                <a:gd name="connsiteX5" fmla="*/ 54428 w 355600"/>
                <a:gd name="connsiteY5" fmla="*/ 2148114 h 2608942"/>
                <a:gd name="connsiteX6" fmla="*/ 0 w 355600"/>
                <a:gd name="connsiteY6" fmla="*/ 2608942 h 260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5600" h="2608942">
                  <a:moveTo>
                    <a:pt x="355600" y="0"/>
                  </a:moveTo>
                  <a:lnTo>
                    <a:pt x="344714" y="449942"/>
                  </a:lnTo>
                  <a:lnTo>
                    <a:pt x="315685" y="1066800"/>
                  </a:lnTo>
                  <a:lnTo>
                    <a:pt x="195943" y="1520371"/>
                  </a:lnTo>
                  <a:lnTo>
                    <a:pt x="105228" y="1687285"/>
                  </a:lnTo>
                  <a:lnTo>
                    <a:pt x="54428" y="2148114"/>
                  </a:lnTo>
                  <a:lnTo>
                    <a:pt x="0" y="2608942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3893457" y="3878943"/>
              <a:ext cx="381000" cy="2605314"/>
            </a:xfrm>
            <a:custGeom>
              <a:avLst/>
              <a:gdLst>
                <a:gd name="connsiteX0" fmla="*/ 381000 w 381000"/>
                <a:gd name="connsiteY0" fmla="*/ 0 h 2605314"/>
                <a:gd name="connsiteX1" fmla="*/ 322943 w 381000"/>
                <a:gd name="connsiteY1" fmla="*/ 478971 h 2605314"/>
                <a:gd name="connsiteX2" fmla="*/ 243114 w 381000"/>
                <a:gd name="connsiteY2" fmla="*/ 979714 h 2605314"/>
                <a:gd name="connsiteX3" fmla="*/ 246743 w 381000"/>
                <a:gd name="connsiteY3" fmla="*/ 1618343 h 2605314"/>
                <a:gd name="connsiteX4" fmla="*/ 97972 w 381000"/>
                <a:gd name="connsiteY4" fmla="*/ 1807028 h 2605314"/>
                <a:gd name="connsiteX5" fmla="*/ 25400 w 381000"/>
                <a:gd name="connsiteY5" fmla="*/ 2383971 h 2605314"/>
                <a:gd name="connsiteX6" fmla="*/ 0 w 381000"/>
                <a:gd name="connsiteY6" fmla="*/ 2605314 h 2605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0" h="2605314">
                  <a:moveTo>
                    <a:pt x="381000" y="0"/>
                  </a:moveTo>
                  <a:lnTo>
                    <a:pt x="322943" y="478971"/>
                  </a:lnTo>
                  <a:lnTo>
                    <a:pt x="243114" y="979714"/>
                  </a:lnTo>
                  <a:cubicBezTo>
                    <a:pt x="244324" y="1192590"/>
                    <a:pt x="245533" y="1405467"/>
                    <a:pt x="246743" y="1618343"/>
                  </a:cubicBezTo>
                  <a:lnTo>
                    <a:pt x="97972" y="1807028"/>
                  </a:lnTo>
                  <a:lnTo>
                    <a:pt x="25400" y="2383971"/>
                  </a:lnTo>
                  <a:lnTo>
                    <a:pt x="0" y="2605314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4757057" y="3893457"/>
              <a:ext cx="417286" cy="2579914"/>
            </a:xfrm>
            <a:custGeom>
              <a:avLst/>
              <a:gdLst>
                <a:gd name="connsiteX0" fmla="*/ 417286 w 417286"/>
                <a:gd name="connsiteY0" fmla="*/ 0 h 2579914"/>
                <a:gd name="connsiteX1" fmla="*/ 359229 w 417286"/>
                <a:gd name="connsiteY1" fmla="*/ 395514 h 2579914"/>
                <a:gd name="connsiteX2" fmla="*/ 127000 w 417286"/>
                <a:gd name="connsiteY2" fmla="*/ 1814286 h 2579914"/>
                <a:gd name="connsiteX3" fmla="*/ 0 w 417286"/>
                <a:gd name="connsiteY3" fmla="*/ 2579914 h 257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7286" h="2579914">
                  <a:moveTo>
                    <a:pt x="417286" y="0"/>
                  </a:moveTo>
                  <a:lnTo>
                    <a:pt x="359229" y="395514"/>
                  </a:lnTo>
                  <a:lnTo>
                    <a:pt x="127000" y="1814286"/>
                  </a:lnTo>
                  <a:lnTo>
                    <a:pt x="0" y="2579914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5689600" y="3928533"/>
              <a:ext cx="279400" cy="2667000"/>
            </a:xfrm>
            <a:custGeom>
              <a:avLst/>
              <a:gdLst>
                <a:gd name="connsiteX0" fmla="*/ 198967 w 279400"/>
                <a:gd name="connsiteY0" fmla="*/ 0 h 2667000"/>
                <a:gd name="connsiteX1" fmla="*/ 143933 w 279400"/>
                <a:gd name="connsiteY1" fmla="*/ 372534 h 2667000"/>
                <a:gd name="connsiteX2" fmla="*/ 279400 w 279400"/>
                <a:gd name="connsiteY2" fmla="*/ 660400 h 2667000"/>
                <a:gd name="connsiteX3" fmla="*/ 0 w 279400"/>
                <a:gd name="connsiteY3" fmla="*/ 2667000 h 266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400" h="2667000">
                  <a:moveTo>
                    <a:pt x="198967" y="0"/>
                  </a:moveTo>
                  <a:lnTo>
                    <a:pt x="143933" y="372534"/>
                  </a:lnTo>
                  <a:lnTo>
                    <a:pt x="279400" y="660400"/>
                  </a:lnTo>
                  <a:lnTo>
                    <a:pt x="0" y="2667000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3" name="TextBox 32"/>
            <p:cNvSpPr txBox="1"/>
            <p:nvPr/>
          </p:nvSpPr>
          <p:spPr>
            <a:xfrm rot="16521862">
              <a:off x="4968439" y="5828997"/>
              <a:ext cx="1066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C000"/>
                  </a:solidFill>
                </a:rPr>
                <a:t>Fine sand</a:t>
              </a:r>
              <a:endParaRPr lang="en-AU" sz="1200" dirty="0">
                <a:solidFill>
                  <a:srgbClr val="FFC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16356041">
              <a:off x="1341646" y="5819888"/>
              <a:ext cx="1066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C000"/>
                  </a:solidFill>
                </a:rPr>
                <a:t>Fine sand</a:t>
              </a:r>
              <a:endParaRPr lang="en-AU" sz="1200" dirty="0">
                <a:solidFill>
                  <a:srgbClr val="FFC000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 rot="16521862">
              <a:off x="2487986" y="5886626"/>
              <a:ext cx="6261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S</a:t>
              </a:r>
              <a:r>
                <a:rPr lang="en-US" sz="12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hale</a:t>
              </a:r>
              <a:endParaRPr lang="en-AU" sz="1200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 rot="16200000">
              <a:off x="549544" y="5933174"/>
              <a:ext cx="11705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99CC"/>
                  </a:solidFill>
                </a:rPr>
                <a:t>Medium sand</a:t>
              </a:r>
              <a:endParaRPr lang="en-AU" sz="1200" dirty="0">
                <a:solidFill>
                  <a:srgbClr val="FF99CC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6419338">
              <a:off x="1099293" y="5908514"/>
              <a:ext cx="6261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S</a:t>
              </a:r>
              <a:r>
                <a:rPr lang="en-US" sz="12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hale</a:t>
              </a:r>
              <a:endParaRPr lang="en-AU" sz="1200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16590519">
              <a:off x="2729411" y="5792839"/>
              <a:ext cx="1066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C000"/>
                  </a:solidFill>
                </a:rPr>
                <a:t>Fine sand</a:t>
              </a:r>
              <a:endParaRPr lang="en-AU" sz="1200" dirty="0">
                <a:solidFill>
                  <a:srgbClr val="FFC0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 rot="16521862">
              <a:off x="3413233" y="5905130"/>
              <a:ext cx="6261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S</a:t>
              </a:r>
              <a:r>
                <a:rPr lang="en-US" sz="12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hale</a:t>
              </a:r>
              <a:endParaRPr lang="en-AU" sz="1200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3726296" y="4724400"/>
              <a:ext cx="464704" cy="3048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1" name="Oval 40"/>
            <p:cNvSpPr/>
            <p:nvPr/>
          </p:nvSpPr>
          <p:spPr>
            <a:xfrm>
              <a:off x="5101648" y="5700484"/>
              <a:ext cx="232352" cy="17767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2" name="Oval 41"/>
            <p:cNvSpPr/>
            <p:nvPr/>
          </p:nvSpPr>
          <p:spPr>
            <a:xfrm>
              <a:off x="5174343" y="4165556"/>
              <a:ext cx="232352" cy="17767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3" name="Oval 42"/>
            <p:cNvSpPr/>
            <p:nvPr/>
          </p:nvSpPr>
          <p:spPr>
            <a:xfrm>
              <a:off x="4017674" y="5385505"/>
              <a:ext cx="232352" cy="17767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65992" y="4203603"/>
            <a:ext cx="26227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This exploration process of discovery is not new, however the newer technologies are making it more effective, and allowing discoveries like this one at </a:t>
            </a:r>
            <a:r>
              <a:rPr lang="en-US" sz="1400" dirty="0" err="1" smtClean="0">
                <a:solidFill>
                  <a:schemeClr val="tx1"/>
                </a:solidFill>
              </a:rPr>
              <a:t>Girilambone</a:t>
            </a:r>
            <a:r>
              <a:rPr lang="en-US" sz="1400" dirty="0" smtClean="0">
                <a:solidFill>
                  <a:schemeClr val="tx1"/>
                </a:solidFill>
              </a:rPr>
              <a:t> North to be possible.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22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Concluding Remarks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63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971800"/>
            <a:ext cx="5307749" cy="3465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1143000"/>
            <a:ext cx="90415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Relatively short history of exploration specifically focused on </a:t>
            </a:r>
            <a:r>
              <a:rPr lang="en-US" sz="1600" dirty="0" err="1" smtClean="0">
                <a:solidFill>
                  <a:schemeClr val="tx1"/>
                </a:solidFill>
              </a:rPr>
              <a:t>sulphide</a:t>
            </a:r>
            <a:r>
              <a:rPr lang="en-US" sz="1600" dirty="0" smtClean="0">
                <a:solidFill>
                  <a:schemeClr val="tx1"/>
                </a:solidFill>
              </a:rPr>
              <a:t> systems;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Geochemistry, Geophysics &amp; Geology all need to work symbiotically for new discovery;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Higher Powered EM has the potential to discover deeper or more subtle bodies than previous technique;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473" y="2819400"/>
            <a:ext cx="37245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Detailed stratigraphic logging has the potential to correlate very subtle marker units and refine drill targeting;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The current exploration processes used by Straits, whilst being continually refined, are proving successful; resulting in new discoveries, including those at </a:t>
            </a:r>
            <a:r>
              <a:rPr lang="en-US" sz="1600" dirty="0" err="1" smtClean="0">
                <a:solidFill>
                  <a:schemeClr val="tx1"/>
                </a:solidFill>
              </a:rPr>
              <a:t>Girilambone</a:t>
            </a:r>
            <a:r>
              <a:rPr lang="en-US" sz="1600" dirty="0" smtClean="0">
                <a:solidFill>
                  <a:schemeClr val="tx1"/>
                </a:solidFill>
              </a:rPr>
              <a:t> North and Avoca Tank, and a healthy Resource inventory for the future.</a:t>
            </a: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60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744" y="1219200"/>
            <a:ext cx="7450062" cy="4525963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Straits Resources Limited</a:t>
            </a:r>
          </a:p>
          <a:p>
            <a:pPr marL="0" indent="0"/>
            <a:r>
              <a:rPr lang="en-US" sz="2000" dirty="0"/>
              <a:t>	</a:t>
            </a:r>
            <a:r>
              <a:rPr lang="en-US" sz="2000" dirty="0" smtClean="0"/>
              <a:t>Brad Cox – Geology Manager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Outer-Rim Exploration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err="1" smtClean="0"/>
              <a:t>Geopotential</a:t>
            </a:r>
            <a:r>
              <a:rPr lang="en-US" sz="2000" dirty="0" smtClean="0"/>
              <a:t> Consulting</a:t>
            </a:r>
          </a:p>
          <a:p>
            <a:pPr marL="0" indent="0"/>
            <a:r>
              <a:rPr lang="en-US" sz="2000" dirty="0"/>
              <a:t>	</a:t>
            </a:r>
            <a:r>
              <a:rPr lang="en-US" sz="2000" dirty="0" smtClean="0"/>
              <a:t>Russell Mortimer – Geophysicist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err="1" smtClean="0"/>
              <a:t>Arctan</a:t>
            </a:r>
            <a:r>
              <a:rPr lang="en-US" sz="2000" dirty="0" smtClean="0"/>
              <a:t> Services P/L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Phil Jones &amp; Associates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NSW Geological Survey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Geoscience Australia</a:t>
            </a:r>
          </a:p>
          <a:p>
            <a:pPr marL="0" indent="0"/>
            <a:endParaRPr lang="en-GB" sz="20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81000" y="48006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BA9765"/>
              </a:buClr>
              <a:buFont typeface="Arial" pitchFamily="34" charset="0"/>
              <a:buNone/>
              <a:defRPr sz="1800" b="1" kern="1200">
                <a:solidFill>
                  <a:srgbClr val="BA9765"/>
                </a:solidFill>
                <a:latin typeface="Arial"/>
                <a:ea typeface="+mn-ea"/>
                <a:cs typeface="Arial"/>
              </a:defRPr>
            </a:lvl1pPr>
            <a:lvl2pPr marL="285750" indent="-28575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BA9765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633413" indent="-366713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BA9765"/>
              </a:buClr>
              <a:buFont typeface="Courier New"/>
              <a:buChar char="o"/>
              <a:tabLst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898525" indent="-269875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BA9765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US" sz="2000" dirty="0" smtClean="0"/>
              <a:t>Former employees of Straits Tritton Mines, and the preceding title holders, without who’s work we would not be where we are today.</a:t>
            </a:r>
          </a:p>
          <a:p>
            <a:pPr marL="0" indent="0" algn="ctr"/>
            <a:endParaRPr lang="en-US" sz="2000" dirty="0" smtClean="0"/>
          </a:p>
          <a:p>
            <a:pPr marL="0" indent="0" algn="ctr"/>
            <a:r>
              <a:rPr lang="en-US" sz="2000" dirty="0" smtClean="0"/>
              <a:t>All of Straits Tritton Mines, Exploration, and Mining Geology team for their continued hard work.</a:t>
            </a:r>
          </a:p>
          <a:p>
            <a:pPr marL="0" indent="0" algn="ctr"/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55083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698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Discovery History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47650" y="1114425"/>
            <a:ext cx="3960000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1875	- Thomas Hartman &amp; Charles Campbell 	claim discovery of Cu @	</a:t>
            </a:r>
            <a:r>
              <a:rPr lang="en-US" sz="1400" dirty="0" err="1" smtClean="0"/>
              <a:t>Girilambone</a:t>
            </a:r>
            <a:r>
              <a:rPr lang="en-US" sz="1400" dirty="0" smtClean="0"/>
              <a:t> </a:t>
            </a:r>
            <a:endParaRPr lang="en-GB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4964924" y="1161931"/>
            <a:ext cx="3960000" cy="95410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1881	- The Richardson family successfully 	dispute the claim, and start mining as 	the </a:t>
            </a:r>
            <a:r>
              <a:rPr lang="en-US" sz="1400" dirty="0" err="1" smtClean="0"/>
              <a:t>Girilambone</a:t>
            </a:r>
            <a:r>
              <a:rPr lang="en-US" sz="1400" dirty="0" smtClean="0"/>
              <a:t> Copper Mining Co 	Ltd.</a:t>
            </a:r>
            <a:endParaRPr lang="en-GB" sz="1400" dirty="0"/>
          </a:p>
        </p:txBody>
      </p:sp>
      <p:sp>
        <p:nvSpPr>
          <p:cNvPr id="7" name="TextBox 6"/>
          <p:cNvSpPr txBox="1">
            <a:spLocks/>
          </p:cNvSpPr>
          <p:nvPr/>
        </p:nvSpPr>
        <p:spPr>
          <a:xfrm>
            <a:off x="4964924" y="2544003"/>
            <a:ext cx="3960000" cy="73866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lain" startAt="1992"/>
            </a:pPr>
            <a:r>
              <a:rPr lang="en-US" sz="1400" dirty="0" smtClean="0"/>
              <a:t>	- The </a:t>
            </a:r>
            <a:r>
              <a:rPr lang="en-US" sz="1400" dirty="0" err="1" smtClean="0"/>
              <a:t>Girilambone</a:t>
            </a:r>
            <a:r>
              <a:rPr lang="en-US" sz="1400" dirty="0" smtClean="0"/>
              <a:t> Copper Company 	formed via JV (Mining - 60% Straits, 	40% Nord, </a:t>
            </a:r>
            <a:r>
              <a:rPr lang="en-US" sz="1400" dirty="0" err="1" smtClean="0"/>
              <a:t>Expl</a:t>
            </a:r>
            <a:r>
              <a:rPr lang="en-US" sz="1400" dirty="0" smtClean="0"/>
              <a:t> – 50 /50)</a:t>
            </a:r>
            <a:endParaRPr lang="en-GB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47650" y="2429786"/>
            <a:ext cx="3960000" cy="738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lain" startAt="1989"/>
            </a:pPr>
            <a:r>
              <a:rPr lang="en-US" sz="1400" dirty="0" smtClean="0"/>
              <a:t> 	- Nord Resources (Pacific) Ltd, defined 	a resource of 8Mt @ 1.4% Cu 	(leachable)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247650" y="3322193"/>
            <a:ext cx="39600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1995	- Tritton </a:t>
            </a:r>
            <a:r>
              <a:rPr lang="en-US" sz="1400" dirty="0" err="1" smtClean="0"/>
              <a:t>sulphide</a:t>
            </a:r>
            <a:r>
              <a:rPr lang="en-US" sz="1400" dirty="0" smtClean="0"/>
              <a:t> Discovery</a:t>
            </a:r>
            <a:endParaRPr lang="en-GB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964924" y="4310446"/>
            <a:ext cx="3960000" cy="30777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lain" startAt="2003"/>
            </a:pPr>
            <a:r>
              <a:rPr lang="en-US" sz="1400" dirty="0" smtClean="0"/>
              <a:t>	- SXEW production ceases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45874" y="3470389"/>
            <a:ext cx="3960000" cy="73866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lain" startAt="2002"/>
            </a:pPr>
            <a:r>
              <a:rPr lang="en-US" sz="1400" dirty="0" smtClean="0"/>
              <a:t> 	- Acquisition of whole project by 	Straits, subsequently float Tritton 	Resources Limited</a:t>
            </a:r>
            <a:endParaRPr lang="en-GB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4945874" y="4703058"/>
            <a:ext cx="3960000" cy="73866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lain" startAt="2004"/>
            </a:pPr>
            <a:r>
              <a:rPr lang="en-US" sz="1400" dirty="0" smtClean="0"/>
              <a:t> 	- A Copper Concentrator was </a:t>
            </a:r>
          </a:p>
          <a:p>
            <a:r>
              <a:rPr lang="en-US" sz="1400" dirty="0" smtClean="0"/>
              <a:t>	commissioned to process ore from the 	Tritton </a:t>
            </a:r>
            <a:r>
              <a:rPr lang="en-US" sz="1400" dirty="0" err="1" smtClean="0"/>
              <a:t>Sulphide</a:t>
            </a:r>
            <a:r>
              <a:rPr lang="en-US" sz="1400" dirty="0" smtClean="0"/>
              <a:t> Deposit.</a:t>
            </a:r>
            <a:endParaRPr lang="en-GB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4964924" y="5587543"/>
            <a:ext cx="3960000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lain" startAt="2006"/>
            </a:pPr>
            <a:r>
              <a:rPr lang="en-US" sz="1400" dirty="0" smtClean="0"/>
              <a:t>  	- Re-acquisition of TRL by Straits</a:t>
            </a:r>
          </a:p>
          <a:p>
            <a:r>
              <a:rPr lang="en-US" sz="1400" dirty="0" smtClean="0"/>
              <a:t> 	Resources Limited.</a:t>
            </a:r>
            <a:endParaRPr lang="en-GB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247650" y="4918501"/>
            <a:ext cx="39600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2011	- North East Offset at depth Discovery</a:t>
            </a:r>
            <a:endParaRPr lang="en-GB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247650" y="5287833"/>
            <a:ext cx="39600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2011	- Avoca Tank Discovery</a:t>
            </a:r>
            <a:endParaRPr lang="en-GB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247650" y="5956874"/>
            <a:ext cx="39600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2015	- Larsen’s Offset at depth Discovery</a:t>
            </a:r>
            <a:endParaRPr lang="en-GB" sz="1400" dirty="0"/>
          </a:p>
        </p:txBody>
      </p:sp>
      <p:cxnSp>
        <p:nvCxnSpPr>
          <p:cNvPr id="22" name="Elbow Connector 21"/>
          <p:cNvCxnSpPr>
            <a:stCxn id="3" idx="3"/>
          </p:cNvCxnSpPr>
          <p:nvPr/>
        </p:nvCxnSpPr>
        <p:spPr>
          <a:xfrm flipV="1">
            <a:off x="4207650" y="1219200"/>
            <a:ext cx="365718" cy="156835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" idx="1"/>
          </p:cNvCxnSpPr>
          <p:nvPr/>
        </p:nvCxnSpPr>
        <p:spPr>
          <a:xfrm rot="10800000">
            <a:off x="4573368" y="1507509"/>
            <a:ext cx="391556" cy="131477"/>
          </a:xfrm>
          <a:prstGeom prst="bentConnector3">
            <a:avLst>
              <a:gd name="adj1" fmla="val 50000"/>
            </a:avLst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/>
          <p:nvPr/>
        </p:nvCxnSpPr>
        <p:spPr>
          <a:xfrm>
            <a:off x="4007625" y="1981200"/>
            <a:ext cx="365718" cy="381000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373343" y="2362200"/>
            <a:ext cx="2000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47650" y="1719590"/>
            <a:ext cx="3960000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lain" startAt="1906"/>
            </a:pPr>
            <a:r>
              <a:rPr lang="en-US" sz="1400" dirty="0" smtClean="0"/>
              <a:t>	- Copper and Gold discovery at</a:t>
            </a:r>
          </a:p>
          <a:p>
            <a:r>
              <a:rPr lang="en-US" sz="1400" dirty="0" smtClean="0"/>
              <a:t> 	Budgery.</a:t>
            </a:r>
            <a:endParaRPr lang="en-GB" sz="1400" dirty="0"/>
          </a:p>
        </p:txBody>
      </p:sp>
      <p:cxnSp>
        <p:nvCxnSpPr>
          <p:cNvPr id="40" name="Elbow Connector 39"/>
          <p:cNvCxnSpPr>
            <a:stCxn id="8" idx="3"/>
          </p:cNvCxnSpPr>
          <p:nvPr/>
        </p:nvCxnSpPr>
        <p:spPr>
          <a:xfrm>
            <a:off x="4207650" y="2799118"/>
            <a:ext cx="265705" cy="2488715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/>
          <p:cNvCxnSpPr>
            <a:stCxn id="7" idx="1"/>
          </p:cNvCxnSpPr>
          <p:nvPr/>
        </p:nvCxnSpPr>
        <p:spPr>
          <a:xfrm rot="10800000" flipV="1">
            <a:off x="4648200" y="2913335"/>
            <a:ext cx="316725" cy="2528386"/>
          </a:xfrm>
          <a:prstGeom prst="bentConnector2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11" idx="3"/>
          </p:cNvCxnSpPr>
          <p:nvPr/>
        </p:nvCxnSpPr>
        <p:spPr>
          <a:xfrm>
            <a:off x="4207650" y="3476082"/>
            <a:ext cx="182859" cy="2111461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/>
          <p:cNvCxnSpPr>
            <a:stCxn id="19" idx="3"/>
          </p:cNvCxnSpPr>
          <p:nvPr/>
        </p:nvCxnSpPr>
        <p:spPr>
          <a:xfrm>
            <a:off x="4207650" y="6110763"/>
            <a:ext cx="365718" cy="153888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473355" y="5287833"/>
            <a:ext cx="10001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390509" y="5587543"/>
            <a:ext cx="18285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/>
          <p:cNvCxnSpPr>
            <a:stCxn id="17" idx="3"/>
          </p:cNvCxnSpPr>
          <p:nvPr/>
        </p:nvCxnSpPr>
        <p:spPr>
          <a:xfrm>
            <a:off x="4207650" y="5072390"/>
            <a:ext cx="91429" cy="884484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Elbow Connector 53"/>
          <p:cNvCxnSpPr/>
          <p:nvPr/>
        </p:nvCxnSpPr>
        <p:spPr>
          <a:xfrm rot="10800000">
            <a:off x="4299080" y="5956875"/>
            <a:ext cx="274289" cy="230833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18" idx="3"/>
          </p:cNvCxnSpPr>
          <p:nvPr/>
        </p:nvCxnSpPr>
        <p:spPr>
          <a:xfrm flipV="1">
            <a:off x="4207650" y="5441721"/>
            <a:ext cx="91429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>
            <a:stCxn id="14" idx="1"/>
          </p:cNvCxnSpPr>
          <p:nvPr/>
        </p:nvCxnSpPr>
        <p:spPr>
          <a:xfrm rot="10800000" flipV="1">
            <a:off x="4769146" y="3839720"/>
            <a:ext cx="176729" cy="2117153"/>
          </a:xfrm>
          <a:prstGeom prst="bentConnector2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/>
          <p:cNvCxnSpPr>
            <a:stCxn id="13" idx="1"/>
          </p:cNvCxnSpPr>
          <p:nvPr/>
        </p:nvCxnSpPr>
        <p:spPr>
          <a:xfrm rot="10800000" flipV="1">
            <a:off x="4769146" y="4464335"/>
            <a:ext cx="195779" cy="1492540"/>
          </a:xfrm>
          <a:prstGeom prst="bentConnector2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Elbow Connector 61"/>
          <p:cNvCxnSpPr>
            <a:stCxn id="15" idx="1"/>
          </p:cNvCxnSpPr>
          <p:nvPr/>
        </p:nvCxnSpPr>
        <p:spPr>
          <a:xfrm rot="10800000" flipV="1">
            <a:off x="4769146" y="5072389"/>
            <a:ext cx="176729" cy="776763"/>
          </a:xfrm>
          <a:prstGeom prst="bentConnector2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4573368" y="5956874"/>
            <a:ext cx="195777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>
            <a:off x="4573368" y="5849153"/>
            <a:ext cx="195779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4573368" y="5909245"/>
            <a:ext cx="195779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Elbow Connector 72"/>
          <p:cNvCxnSpPr>
            <a:stCxn id="16" idx="1"/>
          </p:cNvCxnSpPr>
          <p:nvPr/>
        </p:nvCxnSpPr>
        <p:spPr>
          <a:xfrm rot="10800000" flipV="1">
            <a:off x="4724400" y="5849152"/>
            <a:ext cx="240524" cy="170647"/>
          </a:xfrm>
          <a:prstGeom prst="bentConnector3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H="1">
            <a:off x="4573368" y="6019800"/>
            <a:ext cx="151031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4573368" y="5441721"/>
            <a:ext cx="74831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573368" y="1066800"/>
            <a:ext cx="0" cy="5486400"/>
          </a:xfrm>
          <a:prstGeom prst="straightConnector1">
            <a:avLst/>
          </a:prstGeom>
          <a:ln w="34925">
            <a:solidFill>
              <a:schemeClr val="tx1"/>
            </a:solidFill>
            <a:headEnd type="oval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641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Girilambone</a:t>
            </a:r>
            <a:r>
              <a:rPr lang="en-US" dirty="0" smtClean="0"/>
              <a:t> Copper Mine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789" y="1114425"/>
            <a:ext cx="1753594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2726400"/>
            <a:ext cx="1772072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276350"/>
            <a:ext cx="1761364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42874" y="1019175"/>
            <a:ext cx="20566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Historic Mining GCM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446400"/>
            <a:ext cx="5257800" cy="30670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724400" y="2742564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Heap Leach Pad with GCC feeding an SX-EW plant to produce cathodes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38400" y="4648200"/>
            <a:ext cx="1371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Heap Leach Pads currently feeding a cementation plant.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1" name="Arc 10"/>
          <p:cNvSpPr/>
          <p:nvPr/>
        </p:nvSpPr>
        <p:spPr>
          <a:xfrm flipV="1">
            <a:off x="3305464" y="4171950"/>
            <a:ext cx="495300" cy="952500"/>
          </a:xfrm>
          <a:prstGeom prst="arc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c 12"/>
          <p:cNvSpPr/>
          <p:nvPr/>
        </p:nvSpPr>
        <p:spPr>
          <a:xfrm flipH="1">
            <a:off x="2057400" y="5124450"/>
            <a:ext cx="1371600" cy="133350"/>
          </a:xfrm>
          <a:prstGeom prst="arc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c 13"/>
          <p:cNvSpPr/>
          <p:nvPr/>
        </p:nvSpPr>
        <p:spPr>
          <a:xfrm flipH="1" flipV="1">
            <a:off x="6375400" y="2999412"/>
            <a:ext cx="152400" cy="442226"/>
          </a:xfrm>
          <a:prstGeom prst="arc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c 14"/>
          <p:cNvSpPr/>
          <p:nvPr/>
        </p:nvSpPr>
        <p:spPr>
          <a:xfrm>
            <a:off x="6229350" y="2554425"/>
            <a:ext cx="146050" cy="444987"/>
          </a:xfrm>
          <a:prstGeom prst="arc">
            <a:avLst/>
          </a:prstGeom>
          <a:ln w="63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851" y="1102299"/>
            <a:ext cx="2488696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927" y="1309246"/>
            <a:ext cx="2203419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00" y="4979925"/>
            <a:ext cx="1920000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9509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Straits Tritton Mines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429375"/>
            <a:ext cx="762000" cy="365125"/>
          </a:xfrm>
        </p:spPr>
        <p:txBody>
          <a:bodyPr/>
          <a:lstStyle/>
          <a:p>
            <a:pPr>
              <a:defRPr/>
            </a:pPr>
            <a:fld id="{F7D9EA22-B490-482C-A11C-BE87D022E3F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66800"/>
            <a:ext cx="27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889" y="1295400"/>
            <a:ext cx="2107515" cy="21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072" y="4673596"/>
            <a:ext cx="2698398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560" y="4200914"/>
            <a:ext cx="27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54544" y="2971800"/>
            <a:ext cx="24957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Mining chalcopyrite dominant ore from two underground mines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53873" y="6000914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One central copper concentrator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61538" y="1673359"/>
            <a:ext cx="3741600" cy="238688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266911" y="1295400"/>
            <a:ext cx="3330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Larsens</a:t>
            </a:r>
            <a:r>
              <a:rPr lang="en-US" sz="1400" dirty="0" smtClean="0">
                <a:solidFill>
                  <a:schemeClr val="tx1"/>
                </a:solidFill>
              </a:rPr>
              <a:t> and North East mines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3" y="3784350"/>
            <a:ext cx="3513659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120605" y="6294412"/>
            <a:ext cx="3330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Tritton mine &amp; copper concentrator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65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Regional Geology and Strategy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1" y="1094508"/>
            <a:ext cx="3745161" cy="5400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695753"/>
            <a:ext cx="5144655" cy="17802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881" y="1129144"/>
            <a:ext cx="3581691" cy="258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62400" y="3829642"/>
            <a:ext cx="5029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Exploration progresses through systematic investigation of targets, via methodology below, and juxtaposed with other prospects, on the diagram above.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6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Besshi</a:t>
            </a:r>
            <a:r>
              <a:rPr lang="en-US" dirty="0" smtClean="0"/>
              <a:t> VAMS Model</a:t>
            </a:r>
            <a:endParaRPr lang="en-GB" dirty="0"/>
          </a:p>
        </p:txBody>
      </p:sp>
      <p:pic>
        <p:nvPicPr>
          <p:cNvPr id="4" name="Picture 3" descr="Z:\Temp Folder\Phil J\Cobar Talk\Nick Ellis\STR0015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64" y="1196109"/>
            <a:ext cx="4368116" cy="394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24400" y="1607328"/>
            <a:ext cx="4419600" cy="3124200"/>
          </a:xfrm>
        </p:spPr>
        <p:txBody>
          <a:bodyPr/>
          <a:lstStyle/>
          <a:p>
            <a:r>
              <a:rPr lang="en-US" sz="1400" dirty="0" err="1" smtClean="0">
                <a:solidFill>
                  <a:schemeClr val="tx1"/>
                </a:solidFill>
              </a:rPr>
              <a:t>Besshi</a:t>
            </a:r>
            <a:r>
              <a:rPr lang="en-US" sz="1400" dirty="0" smtClean="0">
                <a:solidFill>
                  <a:schemeClr val="tx1"/>
                </a:solidFill>
              </a:rPr>
              <a:t> Style </a:t>
            </a:r>
            <a:r>
              <a:rPr lang="en-US" sz="1400" dirty="0" err="1" smtClean="0">
                <a:solidFill>
                  <a:schemeClr val="tx1"/>
                </a:solidFill>
              </a:rPr>
              <a:t>Mineralised</a:t>
            </a:r>
            <a:r>
              <a:rPr lang="en-US" sz="1400" dirty="0" smtClean="0">
                <a:solidFill>
                  <a:schemeClr val="tx1"/>
                </a:solidFill>
              </a:rPr>
              <a:t> Systems Globally:</a:t>
            </a:r>
          </a:p>
          <a:p>
            <a:r>
              <a:rPr lang="en-GB" sz="1400" dirty="0" err="1">
                <a:solidFill>
                  <a:schemeClr val="tx1"/>
                </a:solidFill>
              </a:rPr>
              <a:t>Soucy</a:t>
            </a:r>
            <a:r>
              <a:rPr lang="en-GB" sz="1400" dirty="0">
                <a:solidFill>
                  <a:schemeClr val="tx1"/>
                </a:solidFill>
              </a:rPr>
              <a:t> (Canada) 		</a:t>
            </a:r>
            <a:r>
              <a:rPr lang="en-GB" sz="1400" dirty="0" smtClean="0">
                <a:solidFill>
                  <a:schemeClr val="tx1"/>
                </a:solidFill>
              </a:rPr>
              <a:t>4.3Mt @  1.4</a:t>
            </a:r>
            <a:r>
              <a:rPr lang="en-GB" sz="1400" dirty="0">
                <a:solidFill>
                  <a:schemeClr val="tx1"/>
                </a:solidFill>
              </a:rPr>
              <a:t>% Cu</a:t>
            </a:r>
          </a:p>
          <a:p>
            <a:r>
              <a:rPr lang="en-GB" sz="1400" dirty="0" err="1" smtClean="0">
                <a:solidFill>
                  <a:schemeClr val="tx1"/>
                </a:solidFill>
              </a:rPr>
              <a:t>Besshi</a:t>
            </a:r>
            <a:r>
              <a:rPr lang="en-GB" sz="1400" dirty="0" smtClean="0">
                <a:solidFill>
                  <a:schemeClr val="tx1"/>
                </a:solidFill>
              </a:rPr>
              <a:t> </a:t>
            </a:r>
            <a:r>
              <a:rPr lang="en-GB" sz="1400" dirty="0">
                <a:solidFill>
                  <a:schemeClr val="tx1"/>
                </a:solidFill>
              </a:rPr>
              <a:t>(Japan) 	</a:t>
            </a:r>
            <a:r>
              <a:rPr lang="en-GB" sz="1400" dirty="0" smtClean="0">
                <a:solidFill>
                  <a:schemeClr val="tx1"/>
                </a:solidFill>
              </a:rPr>
              <a:t>		30Mt  @  2.5</a:t>
            </a:r>
            <a:r>
              <a:rPr lang="en-GB" sz="1400" dirty="0">
                <a:solidFill>
                  <a:schemeClr val="tx1"/>
                </a:solidFill>
              </a:rPr>
              <a:t>% </a:t>
            </a:r>
            <a:r>
              <a:rPr lang="en-GB" sz="1400" dirty="0" smtClean="0">
                <a:solidFill>
                  <a:schemeClr val="tx1"/>
                </a:solidFill>
              </a:rPr>
              <a:t>Cu</a:t>
            </a:r>
            <a:endParaRPr lang="en-GB" sz="1400" dirty="0">
              <a:solidFill>
                <a:schemeClr val="tx1"/>
              </a:solidFill>
            </a:endParaRPr>
          </a:p>
          <a:p>
            <a:r>
              <a:rPr lang="en-GB" sz="1400" dirty="0" err="1">
                <a:solidFill>
                  <a:schemeClr val="tx1"/>
                </a:solidFill>
              </a:rPr>
              <a:t>Brittania</a:t>
            </a:r>
            <a:r>
              <a:rPr lang="en-GB" sz="1400" dirty="0">
                <a:solidFill>
                  <a:schemeClr val="tx1"/>
                </a:solidFill>
              </a:rPr>
              <a:t> (Canada) 		48Mt </a:t>
            </a:r>
            <a:r>
              <a:rPr lang="en-GB" sz="1400" dirty="0" smtClean="0">
                <a:solidFill>
                  <a:schemeClr val="tx1"/>
                </a:solidFill>
              </a:rPr>
              <a:t> @  1.9</a:t>
            </a:r>
            <a:r>
              <a:rPr lang="en-GB" sz="1400" dirty="0">
                <a:solidFill>
                  <a:schemeClr val="tx1"/>
                </a:solidFill>
              </a:rPr>
              <a:t>% </a:t>
            </a:r>
            <a:r>
              <a:rPr lang="en-GB" sz="1400" dirty="0" smtClean="0">
                <a:solidFill>
                  <a:schemeClr val="tx1"/>
                </a:solidFill>
              </a:rPr>
              <a:t>Cu</a:t>
            </a:r>
            <a:endParaRPr lang="en-GB" sz="1400" dirty="0">
              <a:solidFill>
                <a:schemeClr val="tx1"/>
              </a:solidFill>
            </a:endParaRPr>
          </a:p>
          <a:p>
            <a:r>
              <a:rPr lang="en-GB" sz="1400" dirty="0" err="1">
                <a:solidFill>
                  <a:schemeClr val="tx1"/>
                </a:solidFill>
              </a:rPr>
              <a:t>Ducktown</a:t>
            </a:r>
            <a:r>
              <a:rPr lang="en-GB" sz="1400" dirty="0">
                <a:solidFill>
                  <a:schemeClr val="tx1"/>
                </a:solidFill>
              </a:rPr>
              <a:t> (USA) 		</a:t>
            </a:r>
            <a:r>
              <a:rPr lang="en-GB" sz="1400" dirty="0" smtClean="0">
                <a:solidFill>
                  <a:schemeClr val="tx1"/>
                </a:solidFill>
              </a:rPr>
              <a:t>163Mt @ </a:t>
            </a:r>
            <a:r>
              <a:rPr lang="en-GB" sz="1400" dirty="0">
                <a:solidFill>
                  <a:schemeClr val="tx1"/>
                </a:solidFill>
              </a:rPr>
              <a:t>1.0% Cu</a:t>
            </a:r>
          </a:p>
          <a:p>
            <a:r>
              <a:rPr lang="en-GB" sz="1400" dirty="0" smtClean="0">
                <a:solidFill>
                  <a:schemeClr val="tx1"/>
                </a:solidFill>
              </a:rPr>
              <a:t>Windy </a:t>
            </a:r>
            <a:r>
              <a:rPr lang="en-GB" sz="1400" dirty="0">
                <a:solidFill>
                  <a:schemeClr val="tx1"/>
                </a:solidFill>
              </a:rPr>
              <a:t>Craggy (Canada) 	</a:t>
            </a:r>
            <a:r>
              <a:rPr lang="en-GB" sz="1400" dirty="0" smtClean="0">
                <a:solidFill>
                  <a:schemeClr val="tx1"/>
                </a:solidFill>
              </a:rPr>
              <a:t>198Mt @ </a:t>
            </a:r>
            <a:r>
              <a:rPr lang="en-GB" sz="1400" dirty="0">
                <a:solidFill>
                  <a:schemeClr val="tx1"/>
                </a:solidFill>
              </a:rPr>
              <a:t>1.8% Cu</a:t>
            </a:r>
          </a:p>
          <a:p>
            <a:endParaRPr lang="en-GB" sz="1400" i="1" dirty="0" smtClean="0">
              <a:solidFill>
                <a:schemeClr val="tx1"/>
              </a:solidFill>
            </a:endParaRPr>
          </a:p>
          <a:p>
            <a:r>
              <a:rPr lang="en-GB" sz="1400" i="1" dirty="0" smtClean="0">
                <a:solidFill>
                  <a:schemeClr val="tx1"/>
                </a:solidFill>
              </a:rPr>
              <a:t>Straits Tritton Mines</a:t>
            </a:r>
          </a:p>
          <a:p>
            <a:r>
              <a:rPr lang="en-GB" sz="1400" i="1" dirty="0">
                <a:solidFill>
                  <a:srgbClr val="FF0000"/>
                </a:solidFill>
              </a:rPr>
              <a:t>	</a:t>
            </a:r>
            <a:r>
              <a:rPr lang="en-GB" sz="1400" i="1" dirty="0" smtClean="0">
                <a:solidFill>
                  <a:srgbClr val="FF0000"/>
                </a:solidFill>
              </a:rPr>
              <a:t>		</a:t>
            </a:r>
            <a:r>
              <a:rPr lang="en-GB" sz="1400" i="1" dirty="0" smtClean="0">
                <a:solidFill>
                  <a:schemeClr val="tx1"/>
                </a:solidFill>
              </a:rPr>
              <a:t>(Australia)		46Mt @ 1.7%Cu</a:t>
            </a:r>
          </a:p>
          <a:p>
            <a:endParaRPr lang="en-US" sz="1400" i="1" dirty="0">
              <a:solidFill>
                <a:schemeClr val="tx1"/>
              </a:solidFill>
            </a:endParaRPr>
          </a:p>
          <a:p>
            <a:r>
              <a:rPr lang="en-US" sz="1400" b="0" i="1" dirty="0" smtClean="0">
                <a:solidFill>
                  <a:schemeClr val="tx1"/>
                </a:solidFill>
              </a:rPr>
              <a:t>Tritton is certainly a world class </a:t>
            </a:r>
            <a:r>
              <a:rPr lang="en-US" sz="1400" b="0" i="1" dirty="0" err="1" smtClean="0">
                <a:solidFill>
                  <a:schemeClr val="tx1"/>
                </a:solidFill>
              </a:rPr>
              <a:t>Besshi</a:t>
            </a:r>
            <a:r>
              <a:rPr lang="en-US" sz="1400" b="0" i="1" dirty="0" smtClean="0">
                <a:solidFill>
                  <a:schemeClr val="tx1"/>
                </a:solidFill>
              </a:rPr>
              <a:t> </a:t>
            </a:r>
            <a:r>
              <a:rPr lang="en-US" sz="1400" b="0" i="1" dirty="0" err="1" smtClean="0">
                <a:solidFill>
                  <a:schemeClr val="tx1"/>
                </a:solidFill>
              </a:rPr>
              <a:t>mineralised</a:t>
            </a:r>
            <a:r>
              <a:rPr lang="en-US" sz="1400" b="0" i="1" dirty="0" smtClean="0">
                <a:solidFill>
                  <a:schemeClr val="tx1"/>
                </a:solidFill>
              </a:rPr>
              <a:t> system with huge potential for further discovery.</a:t>
            </a:r>
            <a:endParaRPr lang="en-GB" sz="1400" b="0" dirty="0">
              <a:solidFill>
                <a:schemeClr val="tx1"/>
              </a:solidFill>
            </a:endParaRPr>
          </a:p>
          <a:p>
            <a:r>
              <a:rPr lang="en-US" sz="1400" dirty="0">
                <a:solidFill>
                  <a:schemeClr val="tx1"/>
                </a:solidFill>
              </a:rPr>
              <a:t>	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77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2747962"/>
            <a:ext cx="5410200" cy="1362075"/>
          </a:xfrm>
        </p:spPr>
        <p:txBody>
          <a:bodyPr>
            <a:normAutofit/>
          </a:bodyPr>
          <a:lstStyle/>
          <a:p>
            <a:r>
              <a:rPr lang="en-US" dirty="0" smtClean="0"/>
              <a:t>Understanding Geology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85800" y="3352800"/>
            <a:ext cx="3281438" cy="1170819"/>
          </a:xfrm>
        </p:spPr>
        <p:txBody>
          <a:bodyPr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Geochemistry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Geophysics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Drilling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513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Soil Geochemistry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495800" y="1263080"/>
            <a:ext cx="3714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Hugely important however predominantly completed previously. Current work does include:</a:t>
            </a:r>
          </a:p>
          <a:p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94508"/>
            <a:ext cx="3745161" cy="540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5800" y="2001744"/>
            <a:ext cx="43064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Validation of data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Resampling for additional elements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Infill sampling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Sampling previously un-sampled areas.</a:t>
            </a:r>
          </a:p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32744" y="2939480"/>
            <a:ext cx="3714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>
                <a:solidFill>
                  <a:schemeClr val="tx1"/>
                </a:solidFill>
              </a:rPr>
              <a:t>80ppm Cu leveled data shows all of the current deposits, and highlights many areas previously untested.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444" y="3862864"/>
            <a:ext cx="3389884" cy="235090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559816" y="6197557"/>
            <a:ext cx="4520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>
                <a:solidFill>
                  <a:schemeClr val="tx1"/>
                </a:solidFill>
              </a:rPr>
              <a:t>80ppm Cu anomalism near the Carters prospect.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12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0033CC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0033CC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Tritton Mines presentation templat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0033CC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0033CC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ritton Mines presentation templat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Board Presentation Forecast YE 20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oster Wheeler A 2006">
  <a:themeElements>
    <a:clrScheme name="Foster Wheeler A 2006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Foster Wheeler A 200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0033CC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0033CC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Foster Wheeler A 2006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ster Wheeler A 2006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ster Wheeler A 2006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ster Wheeler A 2006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ster Wheeler A 2006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ster Wheeler A 2006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ster Wheeler A 2006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ster Wheeler A 2006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Foster Wheeler A 2006">
  <a:themeElements>
    <a:clrScheme name="Foster Wheeler A 2006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Foster Wheeler A 200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0033CC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0033CC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Foster Wheeler A 2006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ster Wheeler A 2006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ster Wheeler A 2006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ster Wheeler A 2006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ster Wheeler A 2006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ster Wheeler A 2006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ster Wheeler A 2006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ster Wheeler A 2006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Foster Wheeler A 2006">
  <a:themeElements>
    <a:clrScheme name="Foster Wheeler A 2006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Foster Wheeler A 200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0033CC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0033CC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Foster Wheeler A 2006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ster Wheeler A 2006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ster Wheeler A 2006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ster Wheeler A 2006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ster Wheeler A 2006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ster Wheeler A 2006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ster Wheeler A 2006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ster Wheeler A 2006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Foster Wheeler A 2006">
  <a:themeElements>
    <a:clrScheme name="Foster Wheeler A 2006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Foster Wheeler A 200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0033CC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0033CC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Foster Wheeler A 2006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ster Wheeler A 2006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ster Wheeler A 2006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ster Wheeler A 2006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ster Wheeler A 2006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ster Wheeler A 2006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ster Wheeler A 2006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ster Wheeler A 2006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Foster Wheeler A 2006">
  <a:themeElements>
    <a:clrScheme name="Foster Wheeler A 2006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Foster Wheeler A 200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0033CC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0033CC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Foster Wheeler A 2006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ster Wheeler A 2006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ster Wheeler A 2006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ster Wheeler A 2006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ster Wheeler A 2006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ster Wheeler A 2006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ster Wheeler A 2006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ster Wheeler A 2006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Foster Wheeler A 2006">
  <a:themeElements>
    <a:clrScheme name="Foster Wheeler A 2006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Foster Wheeler A 200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0033CC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0033CC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Foster Wheeler A 2006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ster Wheeler A 2006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ster Wheeler A 2006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ster Wheeler A 2006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ster Wheeler A 2006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ster Wheeler A 2006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ster Wheeler A 2006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ster Wheeler A 2006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C:\WINDOWS\Application Data\Microsoft\Templates\new template.pot</Template>
  <TotalTime>30347</TotalTime>
  <Words>1113</Words>
  <Application>Microsoft Office PowerPoint</Application>
  <PresentationFormat>On-screen Show (4:3)</PresentationFormat>
  <Paragraphs>247</Paragraphs>
  <Slides>25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1_Blank Presentation</vt:lpstr>
      <vt:lpstr>Foster Wheeler A 2006</vt:lpstr>
      <vt:lpstr>1_Foster Wheeler A 2006</vt:lpstr>
      <vt:lpstr>2_Foster Wheeler A 2006</vt:lpstr>
      <vt:lpstr>3_Foster Wheeler A 2006</vt:lpstr>
      <vt:lpstr>4_Foster Wheeler A 2006</vt:lpstr>
      <vt:lpstr>5_Foster Wheeler A 2006</vt:lpstr>
      <vt:lpstr>Blank Presentation</vt:lpstr>
      <vt:lpstr>2_Blank Presentation</vt:lpstr>
      <vt:lpstr>1_Tritton Mines presentation template</vt:lpstr>
      <vt:lpstr>3_Blank Presentation</vt:lpstr>
      <vt:lpstr>Tritton Mines presentation template</vt:lpstr>
      <vt:lpstr>Board Presentation Forecast YE 2012</vt:lpstr>
      <vt:lpstr>Cathodes to Concentrate: </vt:lpstr>
      <vt:lpstr>Location</vt:lpstr>
      <vt:lpstr>Discovery History</vt:lpstr>
      <vt:lpstr>Girilambone Copper Mine</vt:lpstr>
      <vt:lpstr>Straits Tritton Mines</vt:lpstr>
      <vt:lpstr>Regional Geology and Strategy</vt:lpstr>
      <vt:lpstr>Besshi VAMS Model</vt:lpstr>
      <vt:lpstr>Understanding Geology</vt:lpstr>
      <vt:lpstr>Soil Geochemistry</vt:lpstr>
      <vt:lpstr>Magnetics</vt:lpstr>
      <vt:lpstr>Suface Electromagnetics</vt:lpstr>
      <vt:lpstr>Downhole Electromagnetics</vt:lpstr>
      <vt:lpstr>Stratigraphy Correlation</vt:lpstr>
      <vt:lpstr>Case Examples</vt:lpstr>
      <vt:lpstr>Avoca Tank</vt:lpstr>
      <vt:lpstr>Avoca Tank</vt:lpstr>
      <vt:lpstr>Avoca Tank</vt:lpstr>
      <vt:lpstr>Avoca Tank Summary</vt:lpstr>
      <vt:lpstr>Girilambone North</vt:lpstr>
      <vt:lpstr>Girilambone North</vt:lpstr>
      <vt:lpstr>Girilambone North</vt:lpstr>
      <vt:lpstr>Concluding Remarks</vt:lpstr>
      <vt:lpstr>Summary</vt:lpstr>
      <vt:lpstr>Acknowledgments</vt:lpstr>
      <vt:lpstr>Questions?</vt:lpstr>
    </vt:vector>
  </TitlesOfParts>
  <Manager>Simon Fitzgerald</Manager>
  <Company>Straits Tritton Mines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Monthly Operating Pack</dc:title>
  <dc:subject>Operations Review</dc:subject>
  <dc:creator>gkhatri@tritton.com.au</dc:creator>
  <cp:lastModifiedBy>Chris Raymond</cp:lastModifiedBy>
  <cp:revision>1518</cp:revision>
  <cp:lastPrinted>2015-06-04T03:44:20Z</cp:lastPrinted>
  <dcterms:created xsi:type="dcterms:W3CDTF">2002-05-18T11:43:32Z</dcterms:created>
  <dcterms:modified xsi:type="dcterms:W3CDTF">2015-09-10T21:58:42Z</dcterms:modified>
</cp:coreProperties>
</file>